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4"/>
  </p:sldMasterIdLst>
  <p:notesMasterIdLst>
    <p:notesMasterId r:id="rId31"/>
  </p:notesMasterIdLst>
  <p:handoutMasterIdLst>
    <p:handoutMasterId r:id="rId32"/>
  </p:handoutMasterIdLst>
  <p:sldIdLst>
    <p:sldId id="256" r:id="rId5"/>
    <p:sldId id="729" r:id="rId6"/>
    <p:sldId id="749" r:id="rId7"/>
    <p:sldId id="762" r:id="rId8"/>
    <p:sldId id="321" r:id="rId9"/>
    <p:sldId id="755" r:id="rId10"/>
    <p:sldId id="308" r:id="rId11"/>
    <p:sldId id="756" r:id="rId12"/>
    <p:sldId id="309" r:id="rId13"/>
    <p:sldId id="757" r:id="rId14"/>
    <p:sldId id="310" r:id="rId15"/>
    <p:sldId id="311" r:id="rId16"/>
    <p:sldId id="758" r:id="rId17"/>
    <p:sldId id="759" r:id="rId18"/>
    <p:sldId id="760" r:id="rId19"/>
    <p:sldId id="312" r:id="rId20"/>
    <p:sldId id="336" r:id="rId21"/>
    <p:sldId id="761" r:id="rId22"/>
    <p:sldId id="331" r:id="rId23"/>
    <p:sldId id="313" r:id="rId24"/>
    <p:sldId id="332" r:id="rId25"/>
    <p:sldId id="314" r:id="rId26"/>
    <p:sldId id="333" r:id="rId27"/>
    <p:sldId id="334" r:id="rId28"/>
    <p:sldId id="335" r:id="rId29"/>
    <p:sldId id="26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48" userDrawn="1">
          <p15:clr>
            <a:srgbClr val="A4A3A4"/>
          </p15:clr>
        </p15:guide>
        <p15:guide id="2" pos="3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8761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7356" autoAdjust="0"/>
  </p:normalViewPr>
  <p:slideViewPr>
    <p:cSldViewPr snapToGrid="0">
      <p:cViewPr varScale="1">
        <p:scale>
          <a:sx n="55" d="100"/>
          <a:sy n="55" d="100"/>
        </p:scale>
        <p:origin x="996" y="40"/>
      </p:cViewPr>
      <p:guideLst>
        <p:guide orient="horz" pos="3048"/>
        <p:guide pos="3888"/>
      </p:guideLst>
    </p:cSldViewPr>
  </p:slideViewPr>
  <p:notesTextViewPr>
    <p:cViewPr>
      <p:scale>
        <a:sx n="1" d="1"/>
        <a:sy n="1" d="1"/>
      </p:scale>
      <p:origin x="0" y="0"/>
    </p:cViewPr>
  </p:notesTextViewPr>
  <p:sorterViewPr>
    <p:cViewPr>
      <p:scale>
        <a:sx n="110" d="100"/>
        <a:sy n="110" d="100"/>
      </p:scale>
      <p:origin x="0" y="-10456"/>
    </p:cViewPr>
  </p:sorterViewPr>
  <p:notesViewPr>
    <p:cSldViewPr snapToGrid="0">
      <p:cViewPr varScale="1">
        <p:scale>
          <a:sx n="53" d="100"/>
          <a:sy n="53" d="100"/>
        </p:scale>
        <p:origin x="284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C7C4E2E-64C6-46E6-9EEF-ED611B6593D1}" type="datetime1">
              <a:rPr lang="en-US" smtClean="0"/>
              <a:t>10/17/2025</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DR YASSER ELAWADY</a:t>
            </a:r>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E2890AD-4ACA-408F-94CA-F364FF72F1B8}" type="datetime1">
              <a:rPr lang="en-US" smtClean="0"/>
              <a:t>10/17/2025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DR YASSER ELAWADY</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
        <p:nvSpPr>
          <p:cNvPr id="6" name="Footer Placeholder 5"/>
          <p:cNvSpPr>
            <a:spLocks noGrp="1"/>
          </p:cNvSpPr>
          <p:nvPr>
            <p:ph type="ftr" sz="quarter" idx="11"/>
          </p:nvPr>
        </p:nvSpPr>
        <p:spPr/>
        <p:txBody>
          <a:bodyPr/>
          <a:lstStyle/>
          <a:p>
            <a:r>
              <a:rPr lang="en-US"/>
              <a:t>DR YASSER ELAWADY</a:t>
            </a:r>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11</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4244594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12</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293500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13</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2744272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14</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1510812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15</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1853367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16</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280694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17</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231600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18</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1683954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19</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2651215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20</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2574193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ChangeArrowheads="1" noTextEdit="1"/>
          </p:cNvSpPr>
          <p:nvPr>
            <p:ph type="sldImg"/>
          </p:nvPr>
        </p:nvSpPr>
        <p:spPr>
          <a:xfrm>
            <a:off x="217488" y="812800"/>
            <a:ext cx="7124700" cy="4008438"/>
          </a:xfrm>
          <a:ln/>
        </p:spPr>
        <p:txBody>
          <a:bodyPr/>
          <a:lstStyle/>
          <a:p>
            <a:endParaRPr lang="en-US"/>
          </a:p>
        </p:txBody>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572440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21</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2950190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418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974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96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005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26</a:t>
            </a:fld>
            <a:endParaRPr lang="en-US" dirty="0"/>
          </a:p>
        </p:txBody>
      </p:sp>
      <p:sp>
        <p:nvSpPr>
          <p:cNvPr id="6" name="Footer Placeholder 5"/>
          <p:cNvSpPr>
            <a:spLocks noGrp="1"/>
          </p:cNvSpPr>
          <p:nvPr>
            <p:ph type="ftr" sz="quarter" idx="11"/>
          </p:nvPr>
        </p:nvSpPr>
        <p:spPr/>
        <p:txBody>
          <a:bodyPr/>
          <a:lstStyle/>
          <a:p>
            <a:r>
              <a:rPr lang="en-US"/>
              <a:t>DR YASSER ELAWADY</a:t>
            </a:r>
            <a:endParaRPr lang="en-US" dirty="0"/>
          </a:p>
        </p:txBody>
      </p:sp>
    </p:spTree>
    <p:extLst>
      <p:ext uri="{BB962C8B-B14F-4D97-AF65-F5344CB8AC3E}">
        <p14:creationId xmlns:p14="http://schemas.microsoft.com/office/powerpoint/2010/main" val="312206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44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5</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49408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6</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484649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7</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3025346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8</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74983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9</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424586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6200" y="868680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fld id="{D61D3404-E9DB-49AA-BCD6-469940BBAA55}" type="slidenum">
              <a:rPr lang="en-US" sz="1200">
                <a:latin typeface="Times New Roman" panose="02020603050405020304" pitchFamily="18" charset="0"/>
              </a:rPr>
              <a:pPr/>
              <a:t>10</a:t>
            </a:fld>
            <a:endParaRPr lang="en-US" sz="1200">
              <a:latin typeface="Times New Roman" panose="02020603050405020304" pitchFamily="18" charset="0"/>
            </a:endParaRPr>
          </a:p>
        </p:txBody>
      </p:sp>
      <p:sp>
        <p:nvSpPr>
          <p:cNvPr id="4403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marL="1600200" indent="-228600"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ar-EG"/>
          </a:p>
        </p:txBody>
      </p:sp>
      <p:sp>
        <p:nvSpPr>
          <p:cNvPr id="440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ar-EG"/>
          </a:p>
        </p:txBody>
      </p:sp>
    </p:spTree>
    <p:extLst>
      <p:ext uri="{BB962C8B-B14F-4D97-AF65-F5344CB8AC3E}">
        <p14:creationId xmlns:p14="http://schemas.microsoft.com/office/powerpoint/2010/main" val="2351068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3"/>
          <p:cNvSpPr>
            <a:spLocks noGrp="1"/>
          </p:cNvSpPr>
          <p:nvPr>
            <p:ph type="dt" sz="half" idx="2"/>
          </p:nvPr>
        </p:nvSpPr>
        <p:spPr>
          <a:xfrm>
            <a:off x="10123248" y="6492875"/>
            <a:ext cx="1064703" cy="365125"/>
          </a:xfrm>
          <a:prstGeom prst="rect">
            <a:avLst/>
          </a:prstGeom>
        </p:spPr>
        <p:txBody>
          <a:bodyPr vert="horz" lIns="91440" tIns="45720" rIns="91440" bIns="45720" rtlCol="0" anchor="ctr"/>
          <a:lstStyle>
            <a:lvl1pPr algn="ctr">
              <a:defRPr sz="1200" b="1">
                <a:solidFill>
                  <a:srgbClr val="FF0000"/>
                </a:solidFill>
              </a:defRPr>
            </a:lvl1pPr>
          </a:lstStyle>
          <a:p>
            <a:endParaRPr lang="en-US" dirty="0"/>
          </a:p>
        </p:txBody>
      </p:sp>
      <p:sp>
        <p:nvSpPr>
          <p:cNvPr id="9" name="Footer Placeholder 4"/>
          <p:cNvSpPr>
            <a:spLocks noGrp="1"/>
          </p:cNvSpPr>
          <p:nvPr>
            <p:ph type="ftr" sz="quarter" idx="3"/>
          </p:nvPr>
        </p:nvSpPr>
        <p:spPr>
          <a:xfrm>
            <a:off x="328479" y="6506323"/>
            <a:ext cx="2135114" cy="351678"/>
          </a:xfrm>
          <a:prstGeom prst="rect">
            <a:avLst/>
          </a:prstGeom>
        </p:spPr>
        <p:txBody>
          <a:bodyPr vert="horz" lIns="91440" tIns="45720" rIns="91440" bIns="45720" rtlCol="0" anchor="ctr"/>
          <a:lstStyle>
            <a:lvl1pPr algn="l">
              <a:defRPr sz="1200" b="1" cap="all">
                <a:solidFill>
                  <a:schemeClr val="accent2">
                    <a:lumMod val="50000"/>
                  </a:schemeClr>
                </a:solidFill>
              </a:defRPr>
            </a:lvl1pPr>
          </a:lstStyle>
          <a:p>
            <a:endParaRPr lang="en-US" dirty="0"/>
          </a:p>
        </p:txBody>
      </p:sp>
      <p:sp>
        <p:nvSpPr>
          <p:cNvPr id="10" name="Slide Number Placeholder 5"/>
          <p:cNvSpPr>
            <a:spLocks noGrp="1"/>
          </p:cNvSpPr>
          <p:nvPr>
            <p:ph type="sldNum" sz="quarter" idx="4"/>
          </p:nvPr>
        </p:nvSpPr>
        <p:spPr>
          <a:xfrm>
            <a:off x="11322610" y="6479426"/>
            <a:ext cx="422857" cy="365125"/>
          </a:xfrm>
          <a:prstGeom prst="rect">
            <a:avLst/>
          </a:prstGeom>
        </p:spPr>
        <p:txBody>
          <a:bodyPr vert="horz" lIns="91440" tIns="45720" rIns="91440" bIns="45720" rtlCol="0" anchor="ctr"/>
          <a:lstStyle>
            <a:lvl1pPr algn="r">
              <a:defRPr sz="1200" b="1">
                <a:solidFill>
                  <a:schemeClr val="accent2">
                    <a:lumMod val="5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userDrawn="1"/>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Пустой слайд">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F9B75C-8747-A145-88F3-BD0797C342E3}"/>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88CA58B-1202-27F5-4A00-14688F06C3E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AF85D18-B98F-4E7D-198E-2503991A6994}"/>
              </a:ext>
            </a:extLst>
          </p:cNvPr>
          <p:cNvSpPr>
            <a:spLocks noGrp="1"/>
          </p:cNvSpPr>
          <p:nvPr>
            <p:ph type="sldNum" sz="quarter" idx="12"/>
          </p:nvPr>
        </p:nvSpPr>
        <p:spPr/>
        <p:txBody>
          <a:bodyPr/>
          <a:lstStyle>
            <a:lvl1pPr>
              <a:defRPr sz="1400"/>
            </a:lvl1pPr>
          </a:lstStyle>
          <a:p>
            <a:fld id="{D57F1E4F-1CFF-5643-939E-217C01CDF565}" type="slidenum">
              <a:rPr lang="en-US" smtClean="0"/>
              <a:pPr/>
              <a:t>‹#›</a:t>
            </a:fld>
            <a:endParaRPr lang="en-US" dirty="0"/>
          </a:p>
        </p:txBody>
      </p:sp>
      <p:pic>
        <p:nvPicPr>
          <p:cNvPr id="2" name="Picture 1">
            <a:extLst>
              <a:ext uri="{FF2B5EF4-FFF2-40B4-BE49-F238E27FC236}">
                <a16:creationId xmlns:a16="http://schemas.microsoft.com/office/drawing/2014/main" id="{D143DF1A-F8AF-1860-C16C-1519FAB018F6}"/>
              </a:ext>
            </a:extLst>
          </p:cNvPr>
          <p:cNvPicPr>
            <a:picLocks noChangeAspect="1"/>
          </p:cNvPicPr>
          <p:nvPr userDrawn="1"/>
        </p:nvPicPr>
        <p:blipFill>
          <a:blip r:embed="rId2"/>
          <a:stretch>
            <a:fillRect/>
          </a:stretch>
        </p:blipFill>
        <p:spPr>
          <a:xfrm>
            <a:off x="9770192" y="134180"/>
            <a:ext cx="1975275" cy="755970"/>
          </a:xfrm>
          <a:prstGeom prst="rect">
            <a:avLst/>
          </a:prstGeom>
        </p:spPr>
      </p:pic>
    </p:spTree>
    <p:extLst>
      <p:ext uri="{BB962C8B-B14F-4D97-AF65-F5344CB8AC3E}">
        <p14:creationId xmlns:p14="http://schemas.microsoft.com/office/powerpoint/2010/main" val="935835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9"/>
            <a:ext cx="12192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4"/>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5276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11205845" y="645240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2448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a:solidFill>
                  <a:srgbClr val="002060"/>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0"/>
          </p:nvPr>
        </p:nvSpPr>
        <p:spPr/>
        <p:txBody>
          <a:bodyPr/>
          <a:lstStyle/>
          <a:p>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a:defRPr>
                <a:solidFill>
                  <a:srgbClr val="002060"/>
                </a:solidFill>
              </a:defRPr>
            </a:lvl1pPr>
          </a:lstStyle>
          <a:p>
            <a:endParaRPr lang="en-US" dirty="0"/>
          </a:p>
        </p:txBody>
      </p:sp>
      <p:sp>
        <p:nvSpPr>
          <p:cNvPr id="11" name="Slide Number Placeholder 10"/>
          <p:cNvSpPr>
            <a:spLocks noGrp="1"/>
          </p:cNvSpPr>
          <p:nvPr>
            <p:ph type="sldNum" sz="quarter" idx="12"/>
          </p:nvPr>
        </p:nvSpPr>
        <p:spPr/>
        <p:txBody>
          <a:bodyPr/>
          <a:lstStyle>
            <a:lvl1pPr>
              <a:defRPr>
                <a:solidFill>
                  <a:srgbClr val="002060"/>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endParaRPr lang="en-US" dirty="0"/>
          </a:p>
        </p:txBody>
      </p:sp>
      <p:sp>
        <p:nvSpPr>
          <p:cNvPr id="16" name="Footer Placeholder 15"/>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23248" y="6492875"/>
            <a:ext cx="1064703" cy="365125"/>
          </a:xfrm>
          <a:prstGeom prst="rect">
            <a:avLst/>
          </a:prstGeom>
        </p:spPr>
        <p:txBody>
          <a:bodyPr vert="horz" lIns="91440" tIns="45720" rIns="91440" bIns="45720" rtlCol="0" anchor="ctr"/>
          <a:lstStyle>
            <a:lvl1pPr algn="ctr">
              <a:defRPr sz="1200" b="1">
                <a:solidFill>
                  <a:srgbClr val="FF0000"/>
                </a:solidFill>
              </a:defRPr>
            </a:lvl1pPr>
          </a:lstStyle>
          <a:p>
            <a:endParaRPr lang="en-US" dirty="0"/>
          </a:p>
        </p:txBody>
      </p:sp>
      <p:sp>
        <p:nvSpPr>
          <p:cNvPr id="5" name="Footer Placeholder 4"/>
          <p:cNvSpPr>
            <a:spLocks noGrp="1"/>
          </p:cNvSpPr>
          <p:nvPr>
            <p:ph type="ftr" sz="quarter" idx="3"/>
          </p:nvPr>
        </p:nvSpPr>
        <p:spPr>
          <a:xfrm>
            <a:off x="328479" y="6506323"/>
            <a:ext cx="2135114" cy="351678"/>
          </a:xfrm>
          <a:prstGeom prst="rect">
            <a:avLst/>
          </a:prstGeom>
        </p:spPr>
        <p:txBody>
          <a:bodyPr vert="horz" lIns="91440" tIns="45720" rIns="91440" bIns="45720" rtlCol="0" anchor="ctr"/>
          <a:lstStyle>
            <a:lvl1pPr algn="l">
              <a:defRPr sz="1200" b="1" cap="all">
                <a:solidFill>
                  <a:schemeClr val="accent2">
                    <a:lumMod val="50000"/>
                  </a:schemeClr>
                </a:solidFill>
              </a:defRPr>
            </a:lvl1pPr>
          </a:lstStyle>
          <a:p>
            <a:endParaRPr lang="en-US" dirty="0"/>
          </a:p>
        </p:txBody>
      </p:sp>
      <p:sp>
        <p:nvSpPr>
          <p:cNvPr id="6" name="Slide Number Placeholder 5"/>
          <p:cNvSpPr>
            <a:spLocks noGrp="1"/>
          </p:cNvSpPr>
          <p:nvPr>
            <p:ph type="sldNum" sz="quarter" idx="4"/>
          </p:nvPr>
        </p:nvSpPr>
        <p:spPr>
          <a:xfrm>
            <a:off x="11322610" y="6479426"/>
            <a:ext cx="422857" cy="365125"/>
          </a:xfrm>
          <a:prstGeom prst="rect">
            <a:avLst/>
          </a:prstGeom>
        </p:spPr>
        <p:txBody>
          <a:bodyPr vert="horz" lIns="91440" tIns="45720" rIns="91440" bIns="45720" rtlCol="0" anchor="ctr"/>
          <a:lstStyle>
            <a:lvl1pPr algn="r">
              <a:defRPr sz="1200" b="1">
                <a:solidFill>
                  <a:schemeClr val="accent2">
                    <a:lumMod val="50000"/>
                  </a:schemeClr>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8" name="Straight Connector 7"/>
          <p:cNvCxnSpPr/>
          <p:nvPr userDrawn="1"/>
        </p:nvCxnSpPr>
        <p:spPr>
          <a:xfrm flipH="1">
            <a:off x="446534" y="6492873"/>
            <a:ext cx="11298934" cy="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9" r:id="rId13"/>
    <p:sldLayoutId id="2147483692" r:id="rId14"/>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idx="4294967295"/>
          </p:nvPr>
        </p:nvSpPr>
        <p:spPr>
          <a:xfrm>
            <a:off x="446534" y="4170899"/>
            <a:ext cx="11462472" cy="1372887"/>
          </a:xfrm>
        </p:spPr>
        <p:txBody>
          <a:bodyPr>
            <a:noAutofit/>
          </a:bodyPr>
          <a:lstStyle/>
          <a:p>
            <a:pPr marL="76200">
              <a:lnSpc>
                <a:spcPct val="150000"/>
              </a:lnSpc>
            </a:pPr>
            <a:r>
              <a:rPr lang="en-US" sz="3600" b="1" u="sng" dirty="0">
                <a:solidFill>
                  <a:srgbClr val="FFFFCC"/>
                </a:solidFill>
              </a:rPr>
              <a:t>Lecture 4</a:t>
            </a:r>
            <a:r>
              <a:rPr lang="en-US" sz="3600" b="1" dirty="0">
                <a:solidFill>
                  <a:srgbClr val="FFFFCC"/>
                </a:solidFill>
              </a:rPr>
              <a:t>     </a:t>
            </a:r>
            <a:r>
              <a:rPr lang="en-US" sz="3200" b="1" dirty="0">
                <a:solidFill>
                  <a:srgbClr val="FFFFCC"/>
                </a:solidFill>
              </a:rPr>
              <a:t>Flow of Control</a:t>
            </a:r>
            <a:endParaRPr lang="en-US" sz="3600" dirty="0">
              <a:solidFill>
                <a:srgbClr val="FFFFCC"/>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617374"/>
            <a:ext cx="10993546" cy="484822"/>
          </a:xfrm>
        </p:spPr>
        <p:txBody>
          <a:bodyPr>
            <a:normAutofit/>
          </a:bodyPr>
          <a:lstStyle/>
          <a:p>
            <a:pPr algn="r"/>
            <a:r>
              <a:rPr lang="en-US" sz="1800" b="1" dirty="0">
                <a:solidFill>
                  <a:srgbClr val="FFFFCC"/>
                </a:solidFill>
              </a:rPr>
              <a:t>Fall (2025-2026)</a:t>
            </a:r>
          </a:p>
        </p:txBody>
      </p:sp>
      <p:sp>
        <p:nvSpPr>
          <p:cNvPr id="8" name="Rectangle 7"/>
          <p:cNvSpPr/>
          <p:nvPr/>
        </p:nvSpPr>
        <p:spPr>
          <a:xfrm>
            <a:off x="10961668" y="3704630"/>
            <a:ext cx="719592" cy="576262"/>
          </a:xfrm>
          <a:prstGeom prst="rect">
            <a:avLst/>
          </a:prstGeom>
          <a:solidFill>
            <a:srgbClr val="FF0000"/>
          </a:solidFill>
          <a:ln w="38100">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Times New Roman" panose="02020603050405020304" pitchFamily="18" charset="0"/>
                <a:cs typeface="Times New Roman" panose="02020603050405020304" pitchFamily="18" charset="0"/>
              </a:rPr>
              <a:t>4</a:t>
            </a:r>
          </a:p>
        </p:txBody>
      </p:sp>
      <p:sp>
        <p:nvSpPr>
          <p:cNvPr id="4" name="Rectangle 3">
            <a:extLst>
              <a:ext uri="{FF2B5EF4-FFF2-40B4-BE49-F238E27FC236}">
                <a16:creationId xmlns:a16="http://schemas.microsoft.com/office/drawing/2014/main" id="{B9BB89D2-1F78-CF8D-0CB0-7B85B5DC8A50}"/>
              </a:ext>
            </a:extLst>
          </p:cNvPr>
          <p:cNvSpPr/>
          <p:nvPr/>
        </p:nvSpPr>
        <p:spPr>
          <a:xfrm>
            <a:off x="581191" y="1206665"/>
            <a:ext cx="6533327" cy="1754326"/>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PROGRAMMING 1</a:t>
            </a:r>
          </a:p>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(CS 102)</a:t>
            </a:r>
          </a:p>
        </p:txBody>
      </p:sp>
      <p:sp>
        <p:nvSpPr>
          <p:cNvPr id="9" name="AutoShape 2" descr="Coding Clipart Guy In Glasses Computer Tech Cartoon Vector ...">
            <a:extLst>
              <a:ext uri="{FF2B5EF4-FFF2-40B4-BE49-F238E27FC236}">
                <a16:creationId xmlns:a16="http://schemas.microsoft.com/office/drawing/2014/main" id="{999E07D1-2798-6AFF-8297-F8D1DCEAE0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4F3DE7C-8F1F-F653-3407-7CF101E6D7F0}"/>
              </a:ext>
            </a:extLst>
          </p:cNvPr>
          <p:cNvPicPr>
            <a:picLocks noChangeAspect="1"/>
          </p:cNvPicPr>
          <p:nvPr/>
        </p:nvPicPr>
        <p:blipFill>
          <a:blip r:embed="rId3"/>
          <a:stretch>
            <a:fillRect/>
          </a:stretch>
        </p:blipFill>
        <p:spPr>
          <a:xfrm>
            <a:off x="6989902" y="1330692"/>
            <a:ext cx="3703320" cy="3703320"/>
          </a:xfrm>
          <a:prstGeom prst="rect">
            <a:avLst/>
          </a:prstGeom>
        </p:spPr>
      </p:pic>
      <p:pic>
        <p:nvPicPr>
          <p:cNvPr id="11" name="Picture 10">
            <a:extLst>
              <a:ext uri="{FF2B5EF4-FFF2-40B4-BE49-F238E27FC236}">
                <a16:creationId xmlns:a16="http://schemas.microsoft.com/office/drawing/2014/main" id="{AB090039-68EA-49BB-C111-B123F2C734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707680" y="628458"/>
            <a:ext cx="1973580" cy="758825"/>
          </a:xfrm>
          <a:prstGeom prst="rect">
            <a:avLst/>
          </a:prstGeom>
          <a:noFill/>
          <a:ln>
            <a:noFill/>
          </a:ln>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838200" y="1112907"/>
            <a:ext cx="8724484"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latin typeface="+mn-lt"/>
              </a:rPr>
              <a:t>3) The else if Statement</a:t>
            </a:r>
            <a:endParaRPr lang="en-US" sz="2400" dirty="0">
              <a:solidFill>
                <a:srgbClr val="00B050"/>
              </a:solidFill>
              <a:latin typeface="+mn-lt"/>
            </a:endParaRPr>
          </a:p>
          <a:p>
            <a:pPr marL="0" lvl="1" indent="0" algn="just" eaLnBrk="1" hangingPunct="1">
              <a:lnSpc>
                <a:spcPct val="90000"/>
              </a:lnSpc>
            </a:pPr>
            <a:endParaRPr lang="en-US" sz="2400" dirty="0">
              <a:solidFill>
                <a:srgbClr val="FF0000"/>
              </a:solidFill>
              <a:latin typeface="+mn-lt"/>
            </a:endParaRPr>
          </a:p>
          <a:p>
            <a:pPr marL="0" lvl="1" indent="0" algn="just" eaLnBrk="1" hangingPunct="1">
              <a:lnSpc>
                <a:spcPct val="90000"/>
              </a:lnSpc>
            </a:pPr>
            <a:r>
              <a:rPr lang="en-US" sz="2400" b="1" u="sng" dirty="0">
                <a:solidFill>
                  <a:srgbClr val="FF0000"/>
                </a:solidFill>
                <a:latin typeface="+mn-lt"/>
              </a:rPr>
              <a:t>Example:</a:t>
            </a:r>
          </a:p>
        </p:txBody>
      </p:sp>
      <p:sp>
        <p:nvSpPr>
          <p:cNvPr id="5" name="Google Shape;150;p21"/>
          <p:cNvSpPr txBox="1">
            <a:spLocks/>
          </p:cNvSpPr>
          <p:nvPr/>
        </p:nvSpPr>
        <p:spPr>
          <a:xfrm>
            <a:off x="2037144" y="533401"/>
            <a:ext cx="8439940"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1. C++ Conditions and If Statements</a:t>
            </a:r>
          </a:p>
        </p:txBody>
      </p:sp>
      <p:sp>
        <p:nvSpPr>
          <p:cNvPr id="2" name="Rectangle 1"/>
          <p:cNvSpPr/>
          <p:nvPr/>
        </p:nvSpPr>
        <p:spPr>
          <a:xfrm>
            <a:off x="2037144" y="2500133"/>
            <a:ext cx="6705600" cy="3416320"/>
          </a:xfrm>
          <a:prstGeom prst="rect">
            <a:avLst/>
          </a:prstGeom>
        </p:spPr>
        <p:txBody>
          <a:bodyPr wrap="square">
            <a:spAutoFit/>
          </a:bodyPr>
          <a:lstStyle/>
          <a:p>
            <a:r>
              <a:rPr lang="en-US" sz="2400" dirty="0" err="1">
                <a:solidFill>
                  <a:srgbClr val="0000CD"/>
                </a:solidFill>
              </a:rPr>
              <a:t>int</a:t>
            </a:r>
            <a:r>
              <a:rPr lang="en-US" sz="2400" dirty="0">
                <a:solidFill>
                  <a:srgbClr val="000000"/>
                </a:solidFill>
              </a:rPr>
              <a:t> time = </a:t>
            </a:r>
            <a:r>
              <a:rPr lang="en-US" sz="2400" dirty="0">
                <a:solidFill>
                  <a:srgbClr val="FF0000"/>
                </a:solidFill>
              </a:rPr>
              <a:t>22</a:t>
            </a:r>
            <a:r>
              <a:rPr lang="en-US" sz="2400" dirty="0">
                <a:solidFill>
                  <a:srgbClr val="000000"/>
                </a:solidFill>
              </a:rPr>
              <a:t>;</a:t>
            </a:r>
            <a:br>
              <a:rPr lang="en-US" sz="2400" dirty="0">
                <a:solidFill>
                  <a:srgbClr val="000000"/>
                </a:solidFill>
              </a:rPr>
            </a:br>
            <a:r>
              <a:rPr lang="en-US" sz="2400" dirty="0">
                <a:solidFill>
                  <a:srgbClr val="0000CD"/>
                </a:solidFill>
              </a:rPr>
              <a:t>if</a:t>
            </a:r>
            <a:r>
              <a:rPr lang="en-US" sz="2400" dirty="0">
                <a:solidFill>
                  <a:srgbClr val="000000"/>
                </a:solidFill>
              </a:rPr>
              <a:t> (time &lt; </a:t>
            </a:r>
            <a:r>
              <a:rPr lang="en-US" sz="2400" dirty="0">
                <a:solidFill>
                  <a:srgbClr val="FF0000"/>
                </a:solidFill>
              </a:rPr>
              <a:t>10</a:t>
            </a:r>
            <a:r>
              <a:rPr lang="en-US" sz="2400" dirty="0">
                <a:solidFill>
                  <a:srgbClr val="000000"/>
                </a:solidFill>
              </a:rPr>
              <a:t>) {</a:t>
            </a:r>
            <a:br>
              <a:rPr lang="en-US" sz="2400" dirty="0">
                <a:solidFill>
                  <a:srgbClr val="000000"/>
                </a:solidFill>
              </a:rPr>
            </a:br>
            <a:r>
              <a:rPr lang="en-US" sz="2400" dirty="0">
                <a:solidFill>
                  <a:srgbClr val="000000"/>
                </a:solidFill>
              </a:rPr>
              <a:t>  </a:t>
            </a:r>
            <a:r>
              <a:rPr lang="en-US" sz="2400" dirty="0" err="1">
                <a:solidFill>
                  <a:srgbClr val="000000"/>
                </a:solidFill>
              </a:rPr>
              <a:t>cout</a:t>
            </a:r>
            <a:r>
              <a:rPr lang="en-US" sz="2400" dirty="0">
                <a:solidFill>
                  <a:srgbClr val="000000"/>
                </a:solidFill>
              </a:rPr>
              <a:t> &lt;&lt; </a:t>
            </a:r>
            <a:r>
              <a:rPr lang="en-US" sz="2400" dirty="0">
                <a:solidFill>
                  <a:srgbClr val="A52A2A"/>
                </a:solidFill>
              </a:rPr>
              <a:t>"Good morning."</a:t>
            </a:r>
            <a:r>
              <a:rPr lang="en-US" sz="2400" dirty="0">
                <a:solidFill>
                  <a:srgbClr val="000000"/>
                </a:solidFill>
              </a:rPr>
              <a:t>;</a:t>
            </a:r>
            <a:br>
              <a:rPr lang="en-US" sz="2400" dirty="0">
                <a:solidFill>
                  <a:srgbClr val="000000"/>
                </a:solidFill>
              </a:rPr>
            </a:br>
            <a:r>
              <a:rPr lang="en-US" sz="2400" dirty="0">
                <a:solidFill>
                  <a:srgbClr val="000000"/>
                </a:solidFill>
              </a:rPr>
              <a:t>} </a:t>
            </a:r>
            <a:r>
              <a:rPr lang="en-US" sz="2400" dirty="0">
                <a:solidFill>
                  <a:srgbClr val="0000CD"/>
                </a:solidFill>
              </a:rPr>
              <a:t>else</a:t>
            </a:r>
            <a:r>
              <a:rPr lang="en-US" sz="2400" dirty="0">
                <a:solidFill>
                  <a:srgbClr val="000000"/>
                </a:solidFill>
              </a:rPr>
              <a:t> </a:t>
            </a:r>
            <a:r>
              <a:rPr lang="en-US" sz="2400" dirty="0">
                <a:solidFill>
                  <a:srgbClr val="0000CD"/>
                </a:solidFill>
              </a:rPr>
              <a:t>if</a:t>
            </a:r>
            <a:r>
              <a:rPr lang="en-US" sz="2400" dirty="0">
                <a:solidFill>
                  <a:srgbClr val="000000"/>
                </a:solidFill>
              </a:rPr>
              <a:t> (time &lt; </a:t>
            </a:r>
            <a:r>
              <a:rPr lang="en-US" sz="2400" dirty="0">
                <a:solidFill>
                  <a:srgbClr val="FF0000"/>
                </a:solidFill>
              </a:rPr>
              <a:t>20</a:t>
            </a:r>
            <a:r>
              <a:rPr lang="en-US" sz="2400" dirty="0">
                <a:solidFill>
                  <a:srgbClr val="000000"/>
                </a:solidFill>
              </a:rPr>
              <a:t>) {</a:t>
            </a:r>
            <a:br>
              <a:rPr lang="en-US" sz="2400" dirty="0">
                <a:solidFill>
                  <a:srgbClr val="000000"/>
                </a:solidFill>
              </a:rPr>
            </a:br>
            <a:r>
              <a:rPr lang="en-US" sz="2400" dirty="0">
                <a:solidFill>
                  <a:srgbClr val="000000"/>
                </a:solidFill>
              </a:rPr>
              <a:t>  </a:t>
            </a:r>
            <a:r>
              <a:rPr lang="en-US" sz="2400" dirty="0" err="1">
                <a:solidFill>
                  <a:srgbClr val="000000"/>
                </a:solidFill>
              </a:rPr>
              <a:t>cout</a:t>
            </a:r>
            <a:r>
              <a:rPr lang="en-US" sz="2400" dirty="0">
                <a:solidFill>
                  <a:srgbClr val="000000"/>
                </a:solidFill>
              </a:rPr>
              <a:t> &lt;&lt; </a:t>
            </a:r>
            <a:r>
              <a:rPr lang="en-US" sz="2400" dirty="0">
                <a:solidFill>
                  <a:srgbClr val="A52A2A"/>
                </a:solidFill>
              </a:rPr>
              <a:t>"Good day."</a:t>
            </a:r>
            <a:r>
              <a:rPr lang="en-US" sz="2400" dirty="0">
                <a:solidFill>
                  <a:srgbClr val="000000"/>
                </a:solidFill>
              </a:rPr>
              <a:t>;</a:t>
            </a:r>
            <a:br>
              <a:rPr lang="en-US" sz="2400" dirty="0">
                <a:solidFill>
                  <a:srgbClr val="000000"/>
                </a:solidFill>
              </a:rPr>
            </a:br>
            <a:r>
              <a:rPr lang="en-US" sz="2400" dirty="0">
                <a:solidFill>
                  <a:srgbClr val="000000"/>
                </a:solidFill>
              </a:rPr>
              <a:t>} </a:t>
            </a:r>
            <a:r>
              <a:rPr lang="en-US" sz="2400" dirty="0">
                <a:solidFill>
                  <a:srgbClr val="0000CD"/>
                </a:solidFill>
              </a:rPr>
              <a:t>else</a:t>
            </a:r>
            <a:r>
              <a:rPr lang="en-US" sz="2400" dirty="0">
                <a:solidFill>
                  <a:srgbClr val="000000"/>
                </a:solidFill>
              </a:rPr>
              <a:t> {</a:t>
            </a:r>
            <a:br>
              <a:rPr lang="en-US" sz="2400" dirty="0">
                <a:solidFill>
                  <a:srgbClr val="000000"/>
                </a:solidFill>
              </a:rPr>
            </a:br>
            <a:r>
              <a:rPr lang="en-US" sz="2400" dirty="0">
                <a:solidFill>
                  <a:srgbClr val="000000"/>
                </a:solidFill>
              </a:rPr>
              <a:t>  </a:t>
            </a:r>
            <a:r>
              <a:rPr lang="en-US" sz="2400" dirty="0" err="1">
                <a:solidFill>
                  <a:srgbClr val="000000"/>
                </a:solidFill>
              </a:rPr>
              <a:t>cout</a:t>
            </a:r>
            <a:r>
              <a:rPr lang="en-US" sz="2400" dirty="0">
                <a:solidFill>
                  <a:srgbClr val="000000"/>
                </a:solidFill>
              </a:rPr>
              <a:t> &lt;&lt; </a:t>
            </a:r>
            <a:r>
              <a:rPr lang="en-US" sz="2400" dirty="0">
                <a:solidFill>
                  <a:srgbClr val="A52A2A"/>
                </a:solidFill>
              </a:rPr>
              <a:t>"Good evening."</a:t>
            </a:r>
            <a:r>
              <a:rPr lang="en-US" sz="2400" dirty="0">
                <a:solidFill>
                  <a:srgbClr val="000000"/>
                </a:solidFill>
              </a:rPr>
              <a:t>;</a:t>
            </a:r>
            <a:br>
              <a:rPr lang="en-US" sz="2400" dirty="0">
                <a:solidFill>
                  <a:srgbClr val="000000"/>
                </a:solidFill>
              </a:rPr>
            </a:br>
            <a:r>
              <a:rPr lang="en-US" sz="2400" dirty="0">
                <a:solidFill>
                  <a:srgbClr val="000000"/>
                </a:solidFill>
              </a:rPr>
              <a:t>}</a:t>
            </a:r>
            <a:br>
              <a:rPr lang="en-US" sz="2400" dirty="0">
                <a:solidFill>
                  <a:srgbClr val="000000"/>
                </a:solidFill>
              </a:rPr>
            </a:br>
            <a:r>
              <a:rPr lang="en-US" sz="2400" dirty="0">
                <a:solidFill>
                  <a:srgbClr val="008000"/>
                </a:solidFill>
              </a:rPr>
              <a:t>// Outputs "Good evening." </a:t>
            </a:r>
            <a:endParaRPr lang="en-US" sz="2400" dirty="0"/>
          </a:p>
        </p:txBody>
      </p:sp>
      <p:sp>
        <p:nvSpPr>
          <p:cNvPr id="3" name="Slide Number Placeholder 2">
            <a:extLst>
              <a:ext uri="{FF2B5EF4-FFF2-40B4-BE49-F238E27FC236}">
                <a16:creationId xmlns:a16="http://schemas.microsoft.com/office/drawing/2014/main" id="{973E2FB8-12E3-1CC9-F5B8-6EC3BA7E458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730019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704126" y="1310662"/>
            <a:ext cx="8800684"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latin typeface="+mn-lt"/>
              </a:rPr>
              <a:t>4) Short Hand If...Else (Ternary Operator)</a:t>
            </a:r>
          </a:p>
          <a:p>
            <a:pPr marL="285750" lvl="1" algn="just" eaLnBrk="1" hangingPunct="1">
              <a:lnSpc>
                <a:spcPct val="90000"/>
              </a:lnSpc>
              <a:buFont typeface="Arial" panose="020B0604020202020204" pitchFamily="34" charset="0"/>
              <a:buChar char="•"/>
            </a:pPr>
            <a:endParaRPr lang="en-US" dirty="0">
              <a:latin typeface="+mn-lt"/>
            </a:endParaRPr>
          </a:p>
          <a:p>
            <a:pPr lvl="1" eaLnBrk="1" hangingPunct="1">
              <a:lnSpc>
                <a:spcPct val="90000"/>
              </a:lnSpc>
            </a:pPr>
            <a:r>
              <a:rPr lang="en-US" sz="2400" b="1" dirty="0">
                <a:solidFill>
                  <a:srgbClr val="0070C0"/>
                </a:solidFill>
                <a:latin typeface="+mn-lt"/>
              </a:rPr>
              <a:t>variable = (condition) ? </a:t>
            </a:r>
            <a:r>
              <a:rPr lang="en-US" sz="2400" b="1" dirty="0" err="1">
                <a:solidFill>
                  <a:srgbClr val="0070C0"/>
                </a:solidFill>
                <a:latin typeface="+mn-lt"/>
              </a:rPr>
              <a:t>expressionTrue</a:t>
            </a:r>
            <a:r>
              <a:rPr lang="en-US" sz="2400" b="1" dirty="0">
                <a:solidFill>
                  <a:srgbClr val="0070C0"/>
                </a:solidFill>
                <a:latin typeface="+mn-lt"/>
              </a:rPr>
              <a:t> : </a:t>
            </a:r>
            <a:r>
              <a:rPr lang="en-US" sz="2400" b="1" dirty="0" err="1">
                <a:solidFill>
                  <a:srgbClr val="0070C0"/>
                </a:solidFill>
                <a:latin typeface="+mn-lt"/>
              </a:rPr>
              <a:t>expressionFalse</a:t>
            </a:r>
            <a:r>
              <a:rPr lang="en-US" sz="2400" b="1" dirty="0">
                <a:solidFill>
                  <a:srgbClr val="0070C0"/>
                </a:solidFill>
                <a:latin typeface="+mn-lt"/>
              </a:rPr>
              <a:t>;</a:t>
            </a:r>
          </a:p>
          <a:p>
            <a:pPr lvl="1" eaLnBrk="1" hangingPunct="1">
              <a:lnSpc>
                <a:spcPct val="90000"/>
              </a:lnSpc>
            </a:pPr>
            <a:endParaRPr lang="en-US" dirty="0">
              <a:solidFill>
                <a:srgbClr val="0070C0"/>
              </a:solidFill>
              <a:latin typeface="+mn-lt"/>
            </a:endParaRPr>
          </a:p>
          <a:p>
            <a:pPr lvl="1" eaLnBrk="1" hangingPunct="1">
              <a:lnSpc>
                <a:spcPct val="90000"/>
              </a:lnSpc>
            </a:pPr>
            <a:r>
              <a:rPr lang="en-US" b="1" u="sng" dirty="0">
                <a:solidFill>
                  <a:srgbClr val="0070C0"/>
                </a:solidFill>
                <a:latin typeface="+mn-lt"/>
              </a:rPr>
              <a:t>Example:</a:t>
            </a:r>
          </a:p>
        </p:txBody>
      </p:sp>
      <p:sp>
        <p:nvSpPr>
          <p:cNvPr id="5" name="Google Shape;150;p21"/>
          <p:cNvSpPr txBox="1">
            <a:spLocks/>
          </p:cNvSpPr>
          <p:nvPr/>
        </p:nvSpPr>
        <p:spPr>
          <a:xfrm>
            <a:off x="1967697" y="533401"/>
            <a:ext cx="8509388"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1. C++ Conditions and If Statements</a:t>
            </a:r>
          </a:p>
        </p:txBody>
      </p:sp>
      <p:sp>
        <p:nvSpPr>
          <p:cNvPr id="2" name="Rectangle 1"/>
          <p:cNvSpPr/>
          <p:nvPr/>
        </p:nvSpPr>
        <p:spPr>
          <a:xfrm>
            <a:off x="2563792" y="2714263"/>
            <a:ext cx="4149524"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err="1">
                <a:solidFill>
                  <a:srgbClr val="0000CD"/>
                </a:solidFill>
              </a:rPr>
              <a:t>int</a:t>
            </a:r>
            <a:r>
              <a:rPr lang="en-US" sz="2000" dirty="0">
                <a:solidFill>
                  <a:srgbClr val="000000"/>
                </a:solidFill>
              </a:rPr>
              <a:t> time = </a:t>
            </a:r>
            <a:r>
              <a:rPr lang="en-US" sz="2000" dirty="0">
                <a:solidFill>
                  <a:srgbClr val="FF0000"/>
                </a:solidFill>
              </a:rPr>
              <a:t>20</a:t>
            </a:r>
            <a:r>
              <a:rPr lang="en-US" sz="2000" dirty="0">
                <a:solidFill>
                  <a:srgbClr val="000000"/>
                </a:solidFill>
              </a:rPr>
              <a:t>;</a:t>
            </a:r>
            <a:br>
              <a:rPr lang="en-US" sz="2000" dirty="0">
                <a:solidFill>
                  <a:srgbClr val="000000"/>
                </a:solidFill>
              </a:rPr>
            </a:br>
            <a:r>
              <a:rPr lang="en-US" sz="2000" dirty="0">
                <a:solidFill>
                  <a:srgbClr val="0000CD"/>
                </a:solidFill>
              </a:rPr>
              <a:t>if</a:t>
            </a:r>
            <a:r>
              <a:rPr lang="en-US" sz="2000" dirty="0">
                <a:solidFill>
                  <a:srgbClr val="000000"/>
                </a:solidFill>
              </a:rPr>
              <a:t> (time &lt; </a:t>
            </a:r>
            <a:r>
              <a:rPr lang="en-US" sz="2000" dirty="0">
                <a:solidFill>
                  <a:srgbClr val="FF0000"/>
                </a:solidFill>
              </a:rPr>
              <a:t>18</a:t>
            </a:r>
            <a:r>
              <a:rPr lang="en-US" sz="2000" dirty="0">
                <a:solidFill>
                  <a:srgbClr val="000000"/>
                </a:solidFill>
              </a:rPr>
              <a:t>) {</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"Good 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else</a:t>
            </a:r>
            <a:r>
              <a:rPr lang="en-US" sz="2000" dirty="0">
                <a:solidFill>
                  <a:srgbClr val="000000"/>
                </a:solidFill>
              </a:rPr>
              <a:t> {</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"Good evening."</a:t>
            </a:r>
            <a:r>
              <a:rPr lang="en-US" sz="2000" dirty="0">
                <a:solidFill>
                  <a:srgbClr val="000000"/>
                </a:solidFill>
              </a:rPr>
              <a:t>;</a:t>
            </a:r>
            <a:br>
              <a:rPr lang="en-US" sz="2000" dirty="0">
                <a:solidFill>
                  <a:srgbClr val="000000"/>
                </a:solidFill>
              </a:rPr>
            </a:br>
            <a:r>
              <a:rPr lang="en-US" sz="2000" dirty="0">
                <a:solidFill>
                  <a:srgbClr val="000000"/>
                </a:solidFill>
              </a:rPr>
              <a:t>} </a:t>
            </a:r>
            <a:endParaRPr lang="en-US" sz="2000" dirty="0"/>
          </a:p>
        </p:txBody>
      </p:sp>
      <p:sp>
        <p:nvSpPr>
          <p:cNvPr id="3" name="Rectangle 2"/>
          <p:cNvSpPr/>
          <p:nvPr/>
        </p:nvSpPr>
        <p:spPr>
          <a:xfrm>
            <a:off x="1967697" y="5085673"/>
            <a:ext cx="83820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1" eaLnBrk="1" hangingPunct="1">
              <a:lnSpc>
                <a:spcPct val="90000"/>
              </a:lnSpc>
            </a:pPr>
            <a:r>
              <a:rPr lang="en-US" sz="2000" dirty="0" err="1">
                <a:solidFill>
                  <a:srgbClr val="0070C0"/>
                </a:solidFill>
              </a:rPr>
              <a:t>int</a:t>
            </a:r>
            <a:r>
              <a:rPr lang="en-US" sz="2000" dirty="0"/>
              <a:t> time = </a:t>
            </a:r>
            <a:r>
              <a:rPr lang="en-US" sz="2000" dirty="0">
                <a:solidFill>
                  <a:srgbClr val="FF0000"/>
                </a:solidFill>
              </a:rPr>
              <a:t>20</a:t>
            </a:r>
            <a:r>
              <a:rPr lang="en-US" sz="2000" dirty="0"/>
              <a:t>;</a:t>
            </a:r>
            <a:br>
              <a:rPr lang="en-US" sz="2000" dirty="0"/>
            </a:br>
            <a:r>
              <a:rPr lang="en-US" sz="2000" dirty="0">
                <a:solidFill>
                  <a:srgbClr val="0070C0"/>
                </a:solidFill>
              </a:rPr>
              <a:t>string</a:t>
            </a:r>
            <a:r>
              <a:rPr lang="en-US" sz="2000" dirty="0"/>
              <a:t> result = (time &lt; </a:t>
            </a:r>
            <a:r>
              <a:rPr lang="en-US" sz="2000" dirty="0">
                <a:solidFill>
                  <a:srgbClr val="FF0000"/>
                </a:solidFill>
              </a:rPr>
              <a:t>18</a:t>
            </a:r>
            <a:r>
              <a:rPr lang="en-US" sz="2000" dirty="0"/>
              <a:t>) ? </a:t>
            </a:r>
            <a:r>
              <a:rPr lang="en-US" sz="2000" dirty="0">
                <a:solidFill>
                  <a:srgbClr val="C00000"/>
                </a:solidFill>
              </a:rPr>
              <a:t>"Good day." </a:t>
            </a:r>
            <a:r>
              <a:rPr lang="en-US" sz="2000" dirty="0"/>
              <a:t>: </a:t>
            </a:r>
            <a:r>
              <a:rPr lang="en-US" sz="2000" dirty="0">
                <a:solidFill>
                  <a:srgbClr val="C00000"/>
                </a:solidFill>
              </a:rPr>
              <a:t>"Good evening."</a:t>
            </a:r>
            <a:r>
              <a:rPr lang="en-US" sz="2000" dirty="0"/>
              <a:t>;</a:t>
            </a:r>
            <a:br>
              <a:rPr lang="en-US" sz="2000" dirty="0"/>
            </a:br>
            <a:r>
              <a:rPr lang="en-US" sz="2000" dirty="0" err="1"/>
              <a:t>cout</a:t>
            </a:r>
            <a:r>
              <a:rPr lang="en-US" sz="2000" dirty="0"/>
              <a:t> &lt;&lt; result;</a:t>
            </a:r>
            <a:endParaRPr lang="en-US" sz="2000" dirty="0">
              <a:solidFill>
                <a:srgbClr val="00B050"/>
              </a:solidFill>
            </a:endParaRPr>
          </a:p>
        </p:txBody>
      </p:sp>
      <p:sp>
        <p:nvSpPr>
          <p:cNvPr id="4" name="Slide Number Placeholder 3">
            <a:extLst>
              <a:ext uri="{FF2B5EF4-FFF2-40B4-BE49-F238E27FC236}">
                <a16:creationId xmlns:a16="http://schemas.microsoft.com/office/drawing/2014/main" id="{BA278D7C-8F27-9081-ED5D-0DBB85C832EE}"/>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4934332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4557531" y="72713"/>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2. C++ Switch</a:t>
            </a:r>
          </a:p>
        </p:txBody>
      </p:sp>
      <p:sp>
        <p:nvSpPr>
          <p:cNvPr id="6" name="Rectangle 6"/>
          <p:cNvSpPr>
            <a:spLocks noChangeArrowheads="1"/>
          </p:cNvSpPr>
          <p:nvPr/>
        </p:nvSpPr>
        <p:spPr bwMode="auto">
          <a:xfrm>
            <a:off x="1081268" y="1079710"/>
            <a:ext cx="872448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lvl="4" indent="-742950" algn="just" eaLnBrk="1" hangingPunct="1">
              <a:lnSpc>
                <a:spcPct val="90000"/>
              </a:lnSpc>
            </a:pPr>
            <a:r>
              <a:rPr lang="en-US" sz="2400" dirty="0">
                <a:solidFill>
                  <a:srgbClr val="0070C0"/>
                </a:solidFill>
                <a:latin typeface="+mn-lt"/>
              </a:rPr>
              <a:t>switch</a:t>
            </a:r>
            <a:r>
              <a:rPr lang="en-US" sz="2400" dirty="0">
                <a:latin typeface="+mn-lt"/>
              </a:rPr>
              <a:t>(expression) {</a:t>
            </a:r>
          </a:p>
          <a:p>
            <a:pPr lvl="4" indent="-742950" algn="just" eaLnBrk="1" hangingPunct="1">
              <a:lnSpc>
                <a:spcPct val="90000"/>
              </a:lnSpc>
            </a:pPr>
            <a:r>
              <a:rPr lang="en-US" sz="2400" dirty="0">
                <a:latin typeface="+mn-lt"/>
              </a:rPr>
              <a:t>    </a:t>
            </a:r>
            <a:r>
              <a:rPr lang="en-US" sz="2400" dirty="0">
                <a:solidFill>
                  <a:srgbClr val="0070C0"/>
                </a:solidFill>
                <a:latin typeface="+mn-lt"/>
              </a:rPr>
              <a:t>case</a:t>
            </a:r>
            <a:r>
              <a:rPr lang="en-US" sz="2400" dirty="0">
                <a:latin typeface="+mn-lt"/>
              </a:rPr>
              <a:t> x:</a:t>
            </a:r>
          </a:p>
          <a:p>
            <a:pPr lvl="4" indent="-742950" algn="just" eaLnBrk="1" hangingPunct="1">
              <a:lnSpc>
                <a:spcPct val="90000"/>
              </a:lnSpc>
            </a:pPr>
            <a:r>
              <a:rPr lang="en-US" sz="2400" dirty="0">
                <a:latin typeface="+mn-lt"/>
              </a:rPr>
              <a:t>    	</a:t>
            </a:r>
            <a:r>
              <a:rPr lang="en-US" sz="2400" dirty="0">
                <a:solidFill>
                  <a:srgbClr val="00B050"/>
                </a:solidFill>
                <a:latin typeface="+mn-lt"/>
              </a:rPr>
              <a:t>// code block</a:t>
            </a:r>
          </a:p>
          <a:p>
            <a:pPr lvl="4" indent="-742950" algn="just" eaLnBrk="1" hangingPunct="1">
              <a:lnSpc>
                <a:spcPct val="90000"/>
              </a:lnSpc>
            </a:pPr>
            <a:r>
              <a:rPr lang="en-US" sz="2400" dirty="0">
                <a:latin typeface="+mn-lt"/>
              </a:rPr>
              <a:t>    	</a:t>
            </a:r>
            <a:r>
              <a:rPr lang="en-US" sz="2400" dirty="0">
                <a:solidFill>
                  <a:srgbClr val="0070C0"/>
                </a:solidFill>
                <a:latin typeface="+mn-lt"/>
              </a:rPr>
              <a:t>break</a:t>
            </a:r>
            <a:r>
              <a:rPr lang="en-US" sz="2400" dirty="0">
                <a:latin typeface="+mn-lt"/>
              </a:rPr>
              <a:t>;</a:t>
            </a:r>
          </a:p>
          <a:p>
            <a:pPr lvl="4" indent="-742950" algn="just" eaLnBrk="1" hangingPunct="1">
              <a:lnSpc>
                <a:spcPct val="90000"/>
              </a:lnSpc>
            </a:pPr>
            <a:r>
              <a:rPr lang="en-US" sz="2400" dirty="0">
                <a:latin typeface="+mn-lt"/>
              </a:rPr>
              <a:t>    </a:t>
            </a:r>
            <a:r>
              <a:rPr lang="en-US" sz="2400" dirty="0">
                <a:solidFill>
                  <a:srgbClr val="0070C0"/>
                </a:solidFill>
                <a:latin typeface="+mn-lt"/>
              </a:rPr>
              <a:t>case</a:t>
            </a:r>
            <a:r>
              <a:rPr lang="en-US" sz="2400" dirty="0">
                <a:latin typeface="+mn-lt"/>
              </a:rPr>
              <a:t> y:</a:t>
            </a:r>
          </a:p>
          <a:p>
            <a:pPr lvl="4" indent="-742950" algn="just" eaLnBrk="1" hangingPunct="1">
              <a:lnSpc>
                <a:spcPct val="90000"/>
              </a:lnSpc>
            </a:pPr>
            <a:r>
              <a:rPr lang="en-US" sz="2400" dirty="0">
                <a:latin typeface="+mn-lt"/>
              </a:rPr>
              <a:t>    	</a:t>
            </a:r>
            <a:r>
              <a:rPr lang="en-US" sz="2400" dirty="0">
                <a:solidFill>
                  <a:srgbClr val="00B050"/>
                </a:solidFill>
                <a:latin typeface="+mn-lt"/>
              </a:rPr>
              <a:t>// code block</a:t>
            </a:r>
          </a:p>
          <a:p>
            <a:pPr lvl="4" indent="-742950" algn="just" eaLnBrk="1" hangingPunct="1">
              <a:lnSpc>
                <a:spcPct val="90000"/>
              </a:lnSpc>
            </a:pPr>
            <a:r>
              <a:rPr lang="en-US" sz="2400" dirty="0">
                <a:latin typeface="+mn-lt"/>
              </a:rPr>
              <a:t>    	</a:t>
            </a:r>
            <a:r>
              <a:rPr lang="en-US" sz="2400" dirty="0">
                <a:solidFill>
                  <a:srgbClr val="0070C0"/>
                </a:solidFill>
                <a:latin typeface="+mn-lt"/>
              </a:rPr>
              <a:t>break</a:t>
            </a:r>
            <a:r>
              <a:rPr lang="en-US" sz="2400" dirty="0">
                <a:latin typeface="+mn-lt"/>
              </a:rPr>
              <a:t>;</a:t>
            </a:r>
          </a:p>
          <a:p>
            <a:pPr lvl="4" indent="-742950" algn="just" eaLnBrk="1" hangingPunct="1">
              <a:lnSpc>
                <a:spcPct val="90000"/>
              </a:lnSpc>
            </a:pPr>
            <a:r>
              <a:rPr lang="en-US" sz="2400" dirty="0">
                <a:latin typeface="+mn-lt"/>
              </a:rPr>
              <a:t>    </a:t>
            </a:r>
            <a:r>
              <a:rPr lang="en-US" sz="2400" dirty="0">
                <a:solidFill>
                  <a:srgbClr val="0070C0"/>
                </a:solidFill>
                <a:latin typeface="+mn-lt"/>
              </a:rPr>
              <a:t>default</a:t>
            </a:r>
            <a:r>
              <a:rPr lang="en-US" sz="2400" dirty="0">
                <a:latin typeface="+mn-lt"/>
              </a:rPr>
              <a:t>:</a:t>
            </a:r>
          </a:p>
          <a:p>
            <a:pPr lvl="4" indent="-742950" algn="just" eaLnBrk="1" hangingPunct="1">
              <a:lnSpc>
                <a:spcPct val="90000"/>
              </a:lnSpc>
            </a:pPr>
            <a:r>
              <a:rPr lang="en-US" sz="2400" dirty="0">
                <a:latin typeface="+mn-lt"/>
              </a:rPr>
              <a:t>    	</a:t>
            </a:r>
            <a:r>
              <a:rPr lang="en-US" sz="2400" dirty="0">
                <a:solidFill>
                  <a:srgbClr val="00B050"/>
                </a:solidFill>
                <a:latin typeface="+mn-lt"/>
              </a:rPr>
              <a:t>// code block</a:t>
            </a:r>
          </a:p>
          <a:p>
            <a:pPr lvl="4" indent="-742950" algn="just" eaLnBrk="1" hangingPunct="1">
              <a:lnSpc>
                <a:spcPct val="90000"/>
              </a:lnSpc>
            </a:pPr>
            <a:r>
              <a:rPr lang="en-US" sz="2400" dirty="0">
                <a:latin typeface="+mn-lt"/>
              </a:rPr>
              <a:t>}</a:t>
            </a:r>
          </a:p>
        </p:txBody>
      </p:sp>
      <p:sp>
        <p:nvSpPr>
          <p:cNvPr id="7" name="Rectangle 6"/>
          <p:cNvSpPr>
            <a:spLocks noChangeArrowheads="1"/>
          </p:cNvSpPr>
          <p:nvPr/>
        </p:nvSpPr>
        <p:spPr bwMode="auto">
          <a:xfrm>
            <a:off x="1258505" y="4694500"/>
            <a:ext cx="96749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lvl="1" algn="just" eaLnBrk="1" hangingPunct="1">
              <a:buFont typeface="Arial" panose="020B0604020202020204" pitchFamily="34" charset="0"/>
              <a:buChar char="•"/>
            </a:pPr>
            <a:r>
              <a:rPr lang="en-US" dirty="0">
                <a:solidFill>
                  <a:srgbClr val="002060"/>
                </a:solidFill>
                <a:latin typeface="+mn-lt"/>
                <a:cs typeface="+mn-cs"/>
              </a:rPr>
              <a:t>The switch expression is evaluated once.</a:t>
            </a:r>
          </a:p>
          <a:p>
            <a:pPr marL="285750" lvl="1" algn="just" eaLnBrk="1" hangingPunct="1">
              <a:buFont typeface="Arial" panose="020B0604020202020204" pitchFamily="34" charset="0"/>
              <a:buChar char="•"/>
            </a:pPr>
            <a:r>
              <a:rPr lang="en-US" dirty="0">
                <a:solidFill>
                  <a:srgbClr val="002060"/>
                </a:solidFill>
                <a:latin typeface="+mn-lt"/>
                <a:cs typeface="+mn-cs"/>
              </a:rPr>
              <a:t>The value of the expression is compared with the values of each case.</a:t>
            </a:r>
          </a:p>
          <a:p>
            <a:pPr marL="285750" lvl="1" algn="just" eaLnBrk="1" hangingPunct="1">
              <a:buFont typeface="Arial" panose="020B0604020202020204" pitchFamily="34" charset="0"/>
              <a:buChar char="•"/>
            </a:pPr>
            <a:r>
              <a:rPr lang="en-US" dirty="0">
                <a:solidFill>
                  <a:srgbClr val="002060"/>
                </a:solidFill>
                <a:latin typeface="+mn-lt"/>
                <a:cs typeface="+mn-cs"/>
              </a:rPr>
              <a:t>If there is a match, the associated block of code is executed.</a:t>
            </a:r>
          </a:p>
          <a:p>
            <a:pPr marL="285750" lvl="1" algn="just" eaLnBrk="1" hangingPunct="1">
              <a:buFont typeface="Arial" panose="020B0604020202020204" pitchFamily="34" charset="0"/>
              <a:buChar char="•"/>
            </a:pPr>
            <a:r>
              <a:rPr lang="en-US" dirty="0">
                <a:solidFill>
                  <a:srgbClr val="002060"/>
                </a:solidFill>
                <a:latin typeface="+mn-lt"/>
                <a:cs typeface="+mn-cs"/>
              </a:rPr>
              <a:t>The</a:t>
            </a:r>
            <a:r>
              <a:rPr lang="en-US" dirty="0">
                <a:solidFill>
                  <a:schemeClr val="bg2"/>
                </a:solidFill>
                <a:latin typeface="+mn-lt"/>
                <a:cs typeface="+mn-cs"/>
              </a:rPr>
              <a:t> </a:t>
            </a:r>
            <a:r>
              <a:rPr lang="en-US" dirty="0">
                <a:solidFill>
                  <a:srgbClr val="FF0000"/>
                </a:solidFill>
                <a:latin typeface="+mn-lt"/>
                <a:cs typeface="+mn-cs"/>
              </a:rPr>
              <a:t>break</a:t>
            </a:r>
            <a:r>
              <a:rPr lang="en-US" dirty="0">
                <a:solidFill>
                  <a:schemeClr val="bg2"/>
                </a:solidFill>
                <a:latin typeface="+mn-lt"/>
                <a:cs typeface="+mn-cs"/>
              </a:rPr>
              <a:t> </a:t>
            </a:r>
            <a:r>
              <a:rPr lang="en-US" dirty="0">
                <a:solidFill>
                  <a:srgbClr val="002060"/>
                </a:solidFill>
                <a:latin typeface="+mn-lt"/>
                <a:cs typeface="+mn-cs"/>
              </a:rPr>
              <a:t>and</a:t>
            </a:r>
            <a:r>
              <a:rPr lang="en-US" dirty="0">
                <a:solidFill>
                  <a:schemeClr val="bg2"/>
                </a:solidFill>
                <a:latin typeface="+mn-lt"/>
                <a:cs typeface="+mn-cs"/>
              </a:rPr>
              <a:t> </a:t>
            </a:r>
            <a:r>
              <a:rPr lang="en-US" dirty="0">
                <a:solidFill>
                  <a:srgbClr val="FF0000"/>
                </a:solidFill>
                <a:latin typeface="+mn-lt"/>
                <a:cs typeface="+mn-cs"/>
              </a:rPr>
              <a:t>default</a:t>
            </a:r>
            <a:r>
              <a:rPr lang="en-US" dirty="0">
                <a:solidFill>
                  <a:schemeClr val="bg2"/>
                </a:solidFill>
                <a:latin typeface="+mn-lt"/>
                <a:cs typeface="+mn-cs"/>
              </a:rPr>
              <a:t> </a:t>
            </a:r>
            <a:r>
              <a:rPr lang="en-US" dirty="0">
                <a:solidFill>
                  <a:srgbClr val="002060"/>
                </a:solidFill>
                <a:latin typeface="+mn-lt"/>
                <a:cs typeface="+mn-cs"/>
              </a:rPr>
              <a:t>keywords are </a:t>
            </a:r>
            <a:r>
              <a:rPr lang="en-US" dirty="0">
                <a:solidFill>
                  <a:srgbClr val="FF0000"/>
                </a:solidFill>
                <a:latin typeface="+mn-lt"/>
                <a:cs typeface="+mn-cs"/>
              </a:rPr>
              <a:t>optional</a:t>
            </a:r>
            <a:r>
              <a:rPr lang="en-US" dirty="0">
                <a:solidFill>
                  <a:schemeClr val="bg2"/>
                </a:solidFill>
                <a:latin typeface="+mn-lt"/>
                <a:cs typeface="+mn-cs"/>
              </a:rPr>
              <a:t>, </a:t>
            </a:r>
            <a:r>
              <a:rPr lang="en-US" dirty="0">
                <a:solidFill>
                  <a:srgbClr val="002060"/>
                </a:solidFill>
                <a:latin typeface="+mn-lt"/>
                <a:cs typeface="+mn-cs"/>
              </a:rPr>
              <a:t>and will be described later in this chapter</a:t>
            </a:r>
          </a:p>
        </p:txBody>
      </p:sp>
      <p:sp>
        <p:nvSpPr>
          <p:cNvPr id="2" name="Slide Number Placeholder 1">
            <a:extLst>
              <a:ext uri="{FF2B5EF4-FFF2-40B4-BE49-F238E27FC236}">
                <a16:creationId xmlns:a16="http://schemas.microsoft.com/office/drawing/2014/main" id="{62E7F0DE-2DEB-3875-0CB9-8C498DC0DB50}"/>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7068829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3886200" y="79326"/>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C++ Switch Example</a:t>
            </a:r>
          </a:p>
        </p:txBody>
      </p:sp>
      <p:sp>
        <p:nvSpPr>
          <p:cNvPr id="2" name="Rectangle 1"/>
          <p:cNvSpPr/>
          <p:nvPr/>
        </p:nvSpPr>
        <p:spPr>
          <a:xfrm>
            <a:off x="1714916" y="978488"/>
            <a:ext cx="7870984" cy="5324535"/>
          </a:xfrm>
          <a:prstGeom prst="rect">
            <a:avLst/>
          </a:prstGeom>
        </p:spPr>
        <p:txBody>
          <a:bodyPr wrap="square">
            <a:spAutoFit/>
          </a:bodyPr>
          <a:lstStyle/>
          <a:p>
            <a:r>
              <a:rPr lang="en-US" sz="2000" dirty="0" err="1">
                <a:solidFill>
                  <a:srgbClr val="0000CD"/>
                </a:solidFill>
              </a:rPr>
              <a:t>int</a:t>
            </a:r>
            <a:r>
              <a:rPr lang="en-US" sz="2000" dirty="0">
                <a:solidFill>
                  <a:srgbClr val="000000"/>
                </a:solidFill>
              </a:rPr>
              <a:t> day = </a:t>
            </a:r>
            <a:r>
              <a:rPr lang="en-US" sz="2000" dirty="0">
                <a:solidFill>
                  <a:srgbClr val="FF0000"/>
                </a:solidFill>
              </a:rPr>
              <a:t>4</a:t>
            </a:r>
            <a:r>
              <a:rPr lang="en-US" sz="2000" dirty="0">
                <a:solidFill>
                  <a:srgbClr val="000000"/>
                </a:solidFill>
              </a:rPr>
              <a:t>;</a:t>
            </a:r>
            <a:br>
              <a:rPr lang="en-US" sz="2000" dirty="0">
                <a:solidFill>
                  <a:srgbClr val="000000"/>
                </a:solidFill>
              </a:rPr>
            </a:br>
            <a:r>
              <a:rPr lang="en-US" sz="2000" dirty="0">
                <a:solidFill>
                  <a:srgbClr val="0000CD"/>
                </a:solidFill>
              </a:rPr>
              <a:t>switch</a:t>
            </a:r>
            <a:r>
              <a:rPr lang="en-US" sz="2000" dirty="0">
                <a:solidFill>
                  <a:srgbClr val="000000"/>
                </a:solidFill>
              </a:rPr>
              <a:t> (day) {</a:t>
            </a:r>
            <a:br>
              <a:rPr lang="en-US" sz="2000" dirty="0">
                <a:solidFill>
                  <a:srgbClr val="000000"/>
                </a:solidFill>
              </a:rPr>
            </a:br>
            <a:r>
              <a:rPr lang="en-US" sz="2000" dirty="0">
                <a:solidFill>
                  <a:srgbClr val="000000"/>
                </a:solidFill>
              </a:rPr>
              <a:t>  </a:t>
            </a:r>
            <a:r>
              <a:rPr lang="en-US" sz="2000" dirty="0">
                <a:solidFill>
                  <a:srgbClr val="0000CD"/>
                </a:solidFill>
              </a:rPr>
              <a:t>case</a:t>
            </a:r>
            <a:r>
              <a:rPr lang="en-US" sz="2000" dirty="0">
                <a:solidFill>
                  <a:srgbClr val="000000"/>
                </a:solidFill>
              </a:rPr>
              <a:t> </a:t>
            </a:r>
            <a:r>
              <a:rPr lang="en-US" sz="2000" dirty="0">
                <a:solidFill>
                  <a:srgbClr val="FF0000"/>
                </a:solidFill>
              </a:rPr>
              <a:t>1</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"Monday"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break</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case</a:t>
            </a:r>
            <a:r>
              <a:rPr lang="en-US" sz="2000" dirty="0">
                <a:solidFill>
                  <a:srgbClr val="000000"/>
                </a:solidFill>
              </a:rPr>
              <a:t> </a:t>
            </a:r>
            <a:r>
              <a:rPr lang="en-US" sz="2000" dirty="0">
                <a:solidFill>
                  <a:srgbClr val="FF0000"/>
                </a:solidFill>
              </a:rPr>
              <a:t>2</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"Tuesday"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break</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case</a:t>
            </a:r>
            <a:r>
              <a:rPr lang="en-US" sz="2000" dirty="0">
                <a:solidFill>
                  <a:srgbClr val="000000"/>
                </a:solidFill>
              </a:rPr>
              <a:t> </a:t>
            </a:r>
            <a:r>
              <a:rPr lang="en-US" sz="2000" dirty="0">
                <a:solidFill>
                  <a:srgbClr val="FF0000"/>
                </a:solidFill>
              </a:rPr>
              <a:t>3</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"Wednesday"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break</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case</a:t>
            </a:r>
            <a:r>
              <a:rPr lang="en-US" sz="2000" dirty="0">
                <a:solidFill>
                  <a:srgbClr val="000000"/>
                </a:solidFill>
              </a:rPr>
              <a:t> </a:t>
            </a:r>
            <a:r>
              <a:rPr lang="en-US" sz="2000" dirty="0">
                <a:solidFill>
                  <a:srgbClr val="FF0000"/>
                </a:solidFill>
              </a:rPr>
              <a:t>4</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"Thursday"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break</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case</a:t>
            </a:r>
            <a:r>
              <a:rPr lang="en-US" sz="2000" dirty="0">
                <a:solidFill>
                  <a:srgbClr val="000000"/>
                </a:solidFill>
              </a:rPr>
              <a:t> </a:t>
            </a:r>
            <a:r>
              <a:rPr lang="en-US" sz="2000" dirty="0">
                <a:solidFill>
                  <a:srgbClr val="FF0000"/>
                </a:solidFill>
              </a:rPr>
              <a:t>5</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"Friday"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break</a:t>
            </a:r>
            <a:r>
              <a:rPr lang="en-US" sz="2000" dirty="0">
                <a:solidFill>
                  <a:srgbClr val="000000"/>
                </a:solidFill>
              </a:rPr>
              <a:t>;</a:t>
            </a:r>
            <a:endParaRPr lang="en-US" sz="2000" dirty="0"/>
          </a:p>
        </p:txBody>
      </p:sp>
      <p:sp>
        <p:nvSpPr>
          <p:cNvPr id="3" name="Slide Number Placeholder 2">
            <a:extLst>
              <a:ext uri="{FF2B5EF4-FFF2-40B4-BE49-F238E27FC236}">
                <a16:creationId xmlns:a16="http://schemas.microsoft.com/office/drawing/2014/main" id="{8911FA2E-7D66-FF33-9503-B70B9126FDAC}"/>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288568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4013522" y="108382"/>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C++ Switch Example</a:t>
            </a:r>
          </a:p>
        </p:txBody>
      </p:sp>
      <p:sp>
        <p:nvSpPr>
          <p:cNvPr id="2" name="Rectangle 1"/>
          <p:cNvSpPr/>
          <p:nvPr/>
        </p:nvSpPr>
        <p:spPr>
          <a:xfrm>
            <a:off x="1814331" y="1188334"/>
            <a:ext cx="7870984" cy="2554545"/>
          </a:xfrm>
          <a:prstGeom prst="rect">
            <a:avLst/>
          </a:prstGeom>
        </p:spPr>
        <p:txBody>
          <a:bodyPr wrap="square">
            <a:spAutoFit/>
          </a:bodyPr>
          <a:lstStyle/>
          <a:p>
            <a:r>
              <a:rPr lang="en-US" sz="2000" dirty="0">
                <a:solidFill>
                  <a:srgbClr val="0000CD"/>
                </a:solidFill>
              </a:rPr>
              <a:t>case</a:t>
            </a:r>
            <a:r>
              <a:rPr lang="en-US" sz="2000" dirty="0">
                <a:solidFill>
                  <a:srgbClr val="000000"/>
                </a:solidFill>
              </a:rPr>
              <a:t> </a:t>
            </a:r>
            <a:r>
              <a:rPr lang="en-US" sz="2000" dirty="0">
                <a:solidFill>
                  <a:srgbClr val="FF0000"/>
                </a:solidFill>
              </a:rPr>
              <a:t>6</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"Saturday"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break</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case</a:t>
            </a:r>
            <a:r>
              <a:rPr lang="en-US" sz="2000" dirty="0">
                <a:solidFill>
                  <a:srgbClr val="000000"/>
                </a:solidFill>
              </a:rPr>
              <a:t> </a:t>
            </a:r>
            <a:r>
              <a:rPr lang="en-US" sz="2000" dirty="0">
                <a:solidFill>
                  <a:srgbClr val="FF0000"/>
                </a:solidFill>
              </a:rPr>
              <a:t>7</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"Sunday"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break</a:t>
            </a:r>
            <a:r>
              <a:rPr lang="en-US" sz="2000" dirty="0">
                <a:solidFill>
                  <a:srgbClr val="000000"/>
                </a:solidFill>
              </a:rPr>
              <a:t>;</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8000"/>
                </a:solidFill>
              </a:rPr>
              <a:t>// Outputs "Thursday" (day 4) </a:t>
            </a:r>
            <a:endParaRPr lang="en-US" sz="2000" dirty="0"/>
          </a:p>
        </p:txBody>
      </p:sp>
      <p:sp>
        <p:nvSpPr>
          <p:cNvPr id="5" name="Rectangle 4"/>
          <p:cNvSpPr>
            <a:spLocks noChangeArrowheads="1"/>
          </p:cNvSpPr>
          <p:nvPr/>
        </p:nvSpPr>
        <p:spPr bwMode="auto">
          <a:xfrm>
            <a:off x="1592550" y="4475831"/>
            <a:ext cx="8800684"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r>
              <a:rPr lang="en-US" dirty="0">
                <a:solidFill>
                  <a:srgbClr val="FF0000"/>
                </a:solidFill>
                <a:latin typeface="+mn-lt"/>
                <a:cs typeface="+mn-cs"/>
              </a:rPr>
              <a:t>The break Keyword</a:t>
            </a:r>
          </a:p>
          <a:p>
            <a:pPr marL="285750" lvl="1" algn="just" eaLnBrk="1" hangingPunct="1">
              <a:buFont typeface="Arial" panose="020B0604020202020204" pitchFamily="34" charset="0"/>
              <a:buChar char="•"/>
            </a:pPr>
            <a:endParaRPr lang="en-US" sz="1800" dirty="0">
              <a:solidFill>
                <a:schemeClr val="bg2"/>
              </a:solidFill>
              <a:latin typeface="+mn-lt"/>
              <a:cs typeface="+mn-cs"/>
            </a:endParaRPr>
          </a:p>
          <a:p>
            <a:pPr marL="285750" lvl="1" algn="just" eaLnBrk="1" hangingPunct="1">
              <a:buFont typeface="Arial" panose="020B0604020202020204" pitchFamily="34" charset="0"/>
              <a:buChar char="•"/>
            </a:pPr>
            <a:r>
              <a:rPr lang="en-US" dirty="0">
                <a:solidFill>
                  <a:srgbClr val="002060"/>
                </a:solidFill>
                <a:latin typeface="+mn-lt"/>
                <a:cs typeface="+mn-cs"/>
              </a:rPr>
              <a:t>When C++ reaches a break keyword, it breaks out of the switch block.</a:t>
            </a:r>
          </a:p>
          <a:p>
            <a:pPr marL="285750" lvl="1" algn="just" eaLnBrk="1" hangingPunct="1">
              <a:buFont typeface="Arial" panose="020B0604020202020204" pitchFamily="34" charset="0"/>
              <a:buChar char="•"/>
            </a:pPr>
            <a:r>
              <a:rPr lang="en-US" dirty="0">
                <a:solidFill>
                  <a:srgbClr val="002060"/>
                </a:solidFill>
                <a:latin typeface="+mn-lt"/>
                <a:cs typeface="+mn-cs"/>
              </a:rPr>
              <a:t>This will stop the execution of more code and case testing inside the block.</a:t>
            </a:r>
          </a:p>
          <a:p>
            <a:pPr marL="285750" lvl="1" algn="just" eaLnBrk="1" hangingPunct="1">
              <a:buFont typeface="Arial" panose="020B0604020202020204" pitchFamily="34" charset="0"/>
              <a:buChar char="•"/>
            </a:pPr>
            <a:r>
              <a:rPr lang="en-US" dirty="0">
                <a:solidFill>
                  <a:srgbClr val="002060"/>
                </a:solidFill>
                <a:latin typeface="+mn-lt"/>
                <a:cs typeface="+mn-cs"/>
              </a:rPr>
              <a:t>When a match is found, and the job is done, it's time for a break. There is no need for more testing.</a:t>
            </a:r>
          </a:p>
        </p:txBody>
      </p:sp>
      <p:sp>
        <p:nvSpPr>
          <p:cNvPr id="3" name="Slide Number Placeholder 2">
            <a:extLst>
              <a:ext uri="{FF2B5EF4-FFF2-40B4-BE49-F238E27FC236}">
                <a16:creationId xmlns:a16="http://schemas.microsoft.com/office/drawing/2014/main" id="{6BB5A85C-CD84-2767-3592-5C88A07B7D63}"/>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5208693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3886200" y="554977"/>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C++ Switch Example</a:t>
            </a:r>
          </a:p>
        </p:txBody>
      </p:sp>
      <p:sp>
        <p:nvSpPr>
          <p:cNvPr id="5" name="Rectangle 4"/>
          <p:cNvSpPr>
            <a:spLocks noChangeArrowheads="1"/>
          </p:cNvSpPr>
          <p:nvPr/>
        </p:nvSpPr>
        <p:spPr bwMode="auto">
          <a:xfrm>
            <a:off x="881539" y="1162649"/>
            <a:ext cx="88006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r>
              <a:rPr lang="en-US" b="1" dirty="0">
                <a:solidFill>
                  <a:srgbClr val="C00000"/>
                </a:solidFill>
                <a:latin typeface="+mn-lt"/>
                <a:cs typeface="+mn-cs"/>
              </a:rPr>
              <a:t>The default Keyword</a:t>
            </a:r>
          </a:p>
          <a:p>
            <a:pPr marL="0" lvl="1" indent="0" algn="just" eaLnBrk="1" hangingPunct="1"/>
            <a:endParaRPr lang="en-US" dirty="0">
              <a:solidFill>
                <a:srgbClr val="FF0000"/>
              </a:solidFill>
              <a:latin typeface="+mn-lt"/>
              <a:cs typeface="+mn-cs"/>
            </a:endParaRPr>
          </a:p>
          <a:p>
            <a:pPr marL="285750" lvl="1" algn="just" eaLnBrk="1" hangingPunct="1">
              <a:buFont typeface="Arial" panose="020B0604020202020204" pitchFamily="34" charset="0"/>
              <a:buChar char="•"/>
            </a:pPr>
            <a:r>
              <a:rPr lang="en-US" dirty="0">
                <a:solidFill>
                  <a:srgbClr val="002060"/>
                </a:solidFill>
                <a:latin typeface="+mn-lt"/>
                <a:cs typeface="+mn-cs"/>
              </a:rPr>
              <a:t>The default keyword specifies some code to run if there is no case match:</a:t>
            </a:r>
          </a:p>
        </p:txBody>
      </p:sp>
      <p:sp>
        <p:nvSpPr>
          <p:cNvPr id="3" name="Rectangle 2"/>
          <p:cNvSpPr/>
          <p:nvPr/>
        </p:nvSpPr>
        <p:spPr>
          <a:xfrm>
            <a:off x="1866900" y="2435507"/>
            <a:ext cx="8458200" cy="3785652"/>
          </a:xfrm>
          <a:prstGeom prst="rect">
            <a:avLst/>
          </a:prstGeom>
        </p:spPr>
        <p:txBody>
          <a:bodyPr wrap="square">
            <a:spAutoFit/>
          </a:bodyPr>
          <a:lstStyle/>
          <a:p>
            <a:r>
              <a:rPr lang="en-US" sz="2000" dirty="0" err="1">
                <a:solidFill>
                  <a:srgbClr val="0000CD"/>
                </a:solidFill>
              </a:rPr>
              <a:t>int</a:t>
            </a:r>
            <a:r>
              <a:rPr lang="en-US" sz="2000" dirty="0">
                <a:solidFill>
                  <a:srgbClr val="000000"/>
                </a:solidFill>
              </a:rPr>
              <a:t> day = </a:t>
            </a:r>
            <a:r>
              <a:rPr lang="en-US" sz="2000" dirty="0">
                <a:solidFill>
                  <a:srgbClr val="FF0000"/>
                </a:solidFill>
              </a:rPr>
              <a:t>4</a:t>
            </a:r>
            <a:r>
              <a:rPr lang="en-US" sz="2000" dirty="0">
                <a:solidFill>
                  <a:srgbClr val="000000"/>
                </a:solidFill>
              </a:rPr>
              <a:t>;</a:t>
            </a:r>
            <a:br>
              <a:rPr lang="en-US" sz="2000" dirty="0">
                <a:solidFill>
                  <a:srgbClr val="000000"/>
                </a:solidFill>
              </a:rPr>
            </a:br>
            <a:r>
              <a:rPr lang="en-US" sz="2000" dirty="0">
                <a:solidFill>
                  <a:srgbClr val="0000CD"/>
                </a:solidFill>
              </a:rPr>
              <a:t>switch</a:t>
            </a:r>
            <a:r>
              <a:rPr lang="en-US" sz="2000" dirty="0">
                <a:solidFill>
                  <a:srgbClr val="000000"/>
                </a:solidFill>
              </a:rPr>
              <a:t> (day) {</a:t>
            </a:r>
            <a:br>
              <a:rPr lang="en-US" sz="2000" dirty="0">
                <a:solidFill>
                  <a:srgbClr val="000000"/>
                </a:solidFill>
              </a:rPr>
            </a:br>
            <a:r>
              <a:rPr lang="en-US" sz="2000" dirty="0">
                <a:solidFill>
                  <a:srgbClr val="000000"/>
                </a:solidFill>
              </a:rPr>
              <a:t>  </a:t>
            </a:r>
            <a:r>
              <a:rPr lang="en-US" sz="2000" dirty="0">
                <a:solidFill>
                  <a:srgbClr val="0000CD"/>
                </a:solidFill>
              </a:rPr>
              <a:t>case</a:t>
            </a:r>
            <a:r>
              <a:rPr lang="en-US" sz="2000" dirty="0">
                <a:solidFill>
                  <a:srgbClr val="000000"/>
                </a:solidFill>
              </a:rPr>
              <a:t> </a:t>
            </a:r>
            <a:r>
              <a:rPr lang="en-US" sz="2000" dirty="0">
                <a:solidFill>
                  <a:srgbClr val="FF0000"/>
                </a:solidFill>
              </a:rPr>
              <a:t>6</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"Today is Saturday"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break</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case</a:t>
            </a:r>
            <a:r>
              <a:rPr lang="en-US" sz="2000" dirty="0">
                <a:solidFill>
                  <a:srgbClr val="000000"/>
                </a:solidFill>
              </a:rPr>
              <a:t> </a:t>
            </a:r>
            <a:r>
              <a:rPr lang="en-US" sz="2000" dirty="0">
                <a:solidFill>
                  <a:srgbClr val="FF0000"/>
                </a:solidFill>
              </a:rPr>
              <a:t>7</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"Today is Sunday"</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break</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default</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a:solidFill>
                  <a:srgbClr val="A52A2A"/>
                </a:solidFill>
              </a:rPr>
              <a:t>"Looking forward to the Weekend"</a:t>
            </a:r>
            <a:r>
              <a:rPr lang="en-US" sz="2000" dirty="0">
                <a:solidFill>
                  <a:srgbClr val="000000"/>
                </a:solidFill>
              </a:rPr>
              <a:t>;</a:t>
            </a:r>
            <a:br>
              <a:rPr lang="en-US" sz="2000" dirty="0">
                <a:solidFill>
                  <a:srgbClr val="000000"/>
                </a:solidFill>
              </a:rPr>
            </a:br>
            <a:r>
              <a:rPr lang="en-US" sz="2000" dirty="0">
                <a:solidFill>
                  <a:srgbClr val="000000"/>
                </a:solidFill>
              </a:rPr>
              <a:t>}</a:t>
            </a:r>
            <a:br>
              <a:rPr lang="en-US" sz="2000" dirty="0">
                <a:solidFill>
                  <a:srgbClr val="000000"/>
                </a:solidFill>
              </a:rPr>
            </a:br>
            <a:r>
              <a:rPr lang="en-US" sz="2000" dirty="0">
                <a:solidFill>
                  <a:srgbClr val="008000"/>
                </a:solidFill>
              </a:rPr>
              <a:t>// Outputs "Looking forward to the Weekend" </a:t>
            </a:r>
            <a:endParaRPr lang="en-US" sz="2000" dirty="0"/>
          </a:p>
        </p:txBody>
      </p:sp>
      <p:sp>
        <p:nvSpPr>
          <p:cNvPr id="2" name="Slide Number Placeholder 1">
            <a:extLst>
              <a:ext uri="{FF2B5EF4-FFF2-40B4-BE49-F238E27FC236}">
                <a16:creationId xmlns:a16="http://schemas.microsoft.com/office/drawing/2014/main" id="{3CE6E4F9-5FB7-EC72-E735-84A1707ABDE3}"/>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87355534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5020519" y="596159"/>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3. C++ Loops</a:t>
            </a:r>
          </a:p>
        </p:txBody>
      </p:sp>
      <p:sp>
        <p:nvSpPr>
          <p:cNvPr id="6" name="Rectangle 6"/>
          <p:cNvSpPr>
            <a:spLocks noChangeArrowheads="1"/>
          </p:cNvSpPr>
          <p:nvPr/>
        </p:nvSpPr>
        <p:spPr bwMode="auto">
          <a:xfrm>
            <a:off x="926024" y="1355977"/>
            <a:ext cx="1085700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285750" lvl="1" algn="just" eaLnBrk="1" hangingPunct="1">
              <a:lnSpc>
                <a:spcPct val="90000"/>
              </a:lnSpc>
              <a:buFont typeface="Arial" panose="020B0604020202020204" pitchFamily="34" charset="0"/>
              <a:buChar char="•"/>
            </a:pPr>
            <a:r>
              <a:rPr lang="en-US" sz="2400" dirty="0">
                <a:latin typeface="+mn-lt"/>
              </a:rPr>
              <a:t>Loops can execute a block of code as long as a specified condition is reached.</a:t>
            </a:r>
          </a:p>
          <a:p>
            <a:pPr marL="0" lvl="1" indent="0" algn="just" eaLnBrk="1" hangingPunct="1">
              <a:lnSpc>
                <a:spcPct val="90000"/>
              </a:lnSpc>
            </a:pPr>
            <a:endParaRPr lang="en-US" sz="2400" b="1" dirty="0">
              <a:solidFill>
                <a:srgbClr val="0070C0"/>
              </a:solidFill>
              <a:latin typeface="+mn-lt"/>
            </a:endParaRPr>
          </a:p>
          <a:p>
            <a:pPr marL="0" lvl="1" indent="0" algn="just" eaLnBrk="1" hangingPunct="1">
              <a:lnSpc>
                <a:spcPct val="90000"/>
              </a:lnSpc>
            </a:pPr>
            <a:r>
              <a:rPr lang="en-US" sz="2400" b="1" dirty="0">
                <a:solidFill>
                  <a:srgbClr val="0070C0"/>
                </a:solidFill>
                <a:latin typeface="+mn-lt"/>
              </a:rPr>
              <a:t>1) C++ While Loop</a:t>
            </a:r>
          </a:p>
          <a:p>
            <a:pPr marL="0" lvl="1" indent="0" algn="just" eaLnBrk="1" hangingPunct="1">
              <a:lnSpc>
                <a:spcPct val="90000"/>
              </a:lnSpc>
            </a:pPr>
            <a:endParaRPr lang="en-US" sz="2400" b="1" dirty="0">
              <a:solidFill>
                <a:srgbClr val="0070C0"/>
              </a:solidFill>
              <a:latin typeface="+mn-lt"/>
            </a:endParaRPr>
          </a:p>
          <a:p>
            <a:pPr marL="0" lvl="1" indent="0" algn="just" eaLnBrk="1" hangingPunct="1">
              <a:lnSpc>
                <a:spcPct val="90000"/>
              </a:lnSpc>
            </a:pPr>
            <a:r>
              <a:rPr lang="en-US" sz="2400" dirty="0">
                <a:latin typeface="+mn-lt"/>
              </a:rPr>
              <a:t>The while loop loops through a block of code as long as a specified condition is true:</a:t>
            </a:r>
          </a:p>
          <a:p>
            <a:pPr marL="0" lvl="1" indent="0" algn="just" eaLnBrk="1" hangingPunct="1">
              <a:lnSpc>
                <a:spcPct val="90000"/>
              </a:lnSpc>
            </a:pPr>
            <a:endParaRPr lang="en-US" sz="2400" b="1" dirty="0">
              <a:solidFill>
                <a:srgbClr val="0070C0"/>
              </a:solidFill>
              <a:latin typeface="+mn-lt"/>
            </a:endParaRPr>
          </a:p>
          <a:p>
            <a:pPr lvl="1" eaLnBrk="1" hangingPunct="1">
              <a:lnSpc>
                <a:spcPct val="90000"/>
              </a:lnSpc>
            </a:pPr>
            <a:r>
              <a:rPr lang="en-US" dirty="0">
                <a:latin typeface="+mn-lt"/>
              </a:rPr>
              <a:t>	</a:t>
            </a:r>
          </a:p>
          <a:p>
            <a:pPr lvl="1" eaLnBrk="1" hangingPunct="1">
              <a:lnSpc>
                <a:spcPct val="90000"/>
              </a:lnSpc>
            </a:pPr>
            <a:r>
              <a:rPr lang="en-US" sz="2400" dirty="0">
                <a:solidFill>
                  <a:srgbClr val="0070C0"/>
                </a:solidFill>
                <a:latin typeface="+mn-lt"/>
              </a:rPr>
              <a:t>while </a:t>
            </a:r>
            <a:r>
              <a:rPr lang="en-US" sz="2400" dirty="0">
                <a:latin typeface="+mn-lt"/>
              </a:rPr>
              <a:t>(condition) </a:t>
            </a:r>
          </a:p>
          <a:p>
            <a:pPr lvl="1" eaLnBrk="1" hangingPunct="1">
              <a:lnSpc>
                <a:spcPct val="90000"/>
              </a:lnSpc>
            </a:pPr>
            <a:r>
              <a:rPr lang="en-US" sz="2400" dirty="0">
                <a:latin typeface="+mn-lt"/>
              </a:rPr>
              <a:t>{</a:t>
            </a:r>
          </a:p>
          <a:p>
            <a:pPr lvl="1" eaLnBrk="1" hangingPunct="1">
              <a:lnSpc>
                <a:spcPct val="90000"/>
              </a:lnSpc>
            </a:pPr>
            <a:r>
              <a:rPr lang="en-US" sz="2400" dirty="0">
                <a:solidFill>
                  <a:srgbClr val="0070C0"/>
                </a:solidFill>
                <a:latin typeface="+mn-lt"/>
              </a:rPr>
              <a:t>  </a:t>
            </a:r>
            <a:r>
              <a:rPr lang="en-US" sz="2400" dirty="0">
                <a:solidFill>
                  <a:srgbClr val="00B050"/>
                </a:solidFill>
                <a:latin typeface="+mn-lt"/>
              </a:rPr>
              <a:t>// code block to be executed</a:t>
            </a:r>
          </a:p>
          <a:p>
            <a:pPr lvl="1" eaLnBrk="1" hangingPunct="1">
              <a:lnSpc>
                <a:spcPct val="90000"/>
              </a:lnSpc>
            </a:pPr>
            <a:r>
              <a:rPr lang="en-US" sz="2400" dirty="0">
                <a:latin typeface="+mn-lt"/>
              </a:rPr>
              <a:t>}</a:t>
            </a:r>
          </a:p>
          <a:p>
            <a:pPr lvl="1" eaLnBrk="1" hangingPunct="1">
              <a:lnSpc>
                <a:spcPct val="90000"/>
              </a:lnSpc>
            </a:pPr>
            <a:endParaRPr lang="en-US" dirty="0">
              <a:latin typeface="+mn-lt"/>
            </a:endParaRPr>
          </a:p>
          <a:p>
            <a:pPr lvl="1" eaLnBrk="1" hangingPunct="1">
              <a:lnSpc>
                <a:spcPct val="90000"/>
              </a:lnSpc>
            </a:pPr>
            <a:endParaRPr lang="en-US" dirty="0">
              <a:latin typeface="+mn-lt"/>
            </a:endParaRPr>
          </a:p>
        </p:txBody>
      </p:sp>
      <p:sp>
        <p:nvSpPr>
          <p:cNvPr id="2" name="Slide Number Placeholder 1">
            <a:extLst>
              <a:ext uri="{FF2B5EF4-FFF2-40B4-BE49-F238E27FC236}">
                <a16:creationId xmlns:a16="http://schemas.microsoft.com/office/drawing/2014/main" id="{1DA45AB2-F056-7C1D-B25C-0C0F0BC15AA3}"/>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5243188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4846899" y="84915"/>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3. C++ Loops</a:t>
            </a:r>
          </a:p>
        </p:txBody>
      </p:sp>
      <p:sp>
        <p:nvSpPr>
          <p:cNvPr id="6" name="Rectangle 6"/>
          <p:cNvSpPr>
            <a:spLocks noChangeArrowheads="1"/>
          </p:cNvSpPr>
          <p:nvPr/>
        </p:nvSpPr>
        <p:spPr bwMode="auto">
          <a:xfrm>
            <a:off x="879725" y="1188097"/>
            <a:ext cx="8798706"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800" b="1" dirty="0">
                <a:solidFill>
                  <a:srgbClr val="0070C0"/>
                </a:solidFill>
                <a:latin typeface="+mn-lt"/>
              </a:rPr>
              <a:t>1) C++ While Loop</a:t>
            </a:r>
          </a:p>
          <a:p>
            <a:pPr marL="0" lvl="1" indent="0" algn="just" eaLnBrk="1" hangingPunct="1">
              <a:lnSpc>
                <a:spcPct val="90000"/>
              </a:lnSpc>
            </a:pPr>
            <a:endParaRPr lang="en-US" sz="2800" b="1" dirty="0">
              <a:solidFill>
                <a:srgbClr val="0070C0"/>
              </a:solidFill>
              <a:latin typeface="+mn-lt"/>
            </a:endParaRPr>
          </a:p>
          <a:p>
            <a:pPr lvl="1" eaLnBrk="1" hangingPunct="1">
              <a:lnSpc>
                <a:spcPct val="90000"/>
              </a:lnSpc>
            </a:pPr>
            <a:r>
              <a:rPr lang="en-US" sz="2400" dirty="0">
                <a:solidFill>
                  <a:srgbClr val="FF0000"/>
                </a:solidFill>
                <a:latin typeface="+mn-lt"/>
              </a:rPr>
              <a:t>Example:</a:t>
            </a:r>
          </a:p>
          <a:p>
            <a:pPr lvl="1" eaLnBrk="1" hangingPunct="1">
              <a:lnSpc>
                <a:spcPct val="90000"/>
              </a:lnSpc>
            </a:pPr>
            <a:endParaRPr lang="en-US" sz="2400" dirty="0">
              <a:latin typeface="+mn-lt"/>
            </a:endParaRPr>
          </a:p>
        </p:txBody>
      </p:sp>
      <p:sp>
        <p:nvSpPr>
          <p:cNvPr id="2" name="Rectangle 1"/>
          <p:cNvSpPr/>
          <p:nvPr/>
        </p:nvSpPr>
        <p:spPr>
          <a:xfrm>
            <a:off x="2209800" y="2720824"/>
            <a:ext cx="8077200" cy="2677656"/>
          </a:xfrm>
          <a:prstGeom prst="rect">
            <a:avLst/>
          </a:prstGeom>
        </p:spPr>
        <p:txBody>
          <a:bodyPr wrap="square">
            <a:spAutoFit/>
          </a:bodyPr>
          <a:lstStyle/>
          <a:p>
            <a:r>
              <a:rPr lang="nn-NO" sz="2800" dirty="0">
                <a:solidFill>
                  <a:srgbClr val="0000CD"/>
                </a:solidFill>
              </a:rPr>
              <a:t>int</a:t>
            </a:r>
            <a:r>
              <a:rPr lang="nn-NO" sz="2800" dirty="0"/>
              <a:t> i = </a:t>
            </a:r>
            <a:r>
              <a:rPr lang="nn-NO" sz="2800" dirty="0">
                <a:solidFill>
                  <a:srgbClr val="FF0000"/>
                </a:solidFill>
              </a:rPr>
              <a:t>0</a:t>
            </a:r>
            <a:r>
              <a:rPr lang="nn-NO" sz="2800" dirty="0"/>
              <a:t>;</a:t>
            </a:r>
            <a:br>
              <a:rPr lang="nn-NO" sz="2800" dirty="0"/>
            </a:br>
            <a:r>
              <a:rPr lang="nn-NO" sz="2800" dirty="0">
                <a:solidFill>
                  <a:srgbClr val="0000CD"/>
                </a:solidFill>
              </a:rPr>
              <a:t>while</a:t>
            </a:r>
            <a:r>
              <a:rPr lang="nn-NO" sz="2800" dirty="0"/>
              <a:t> (i &lt; </a:t>
            </a:r>
            <a:r>
              <a:rPr lang="nn-NO" sz="2800" dirty="0">
                <a:solidFill>
                  <a:srgbClr val="FF0000"/>
                </a:solidFill>
              </a:rPr>
              <a:t>5</a:t>
            </a:r>
            <a:r>
              <a:rPr lang="nn-NO" sz="2800" dirty="0"/>
              <a:t>) </a:t>
            </a:r>
          </a:p>
          <a:p>
            <a:r>
              <a:rPr lang="nn-NO" sz="2800" dirty="0"/>
              <a:t>{</a:t>
            </a:r>
            <a:br>
              <a:rPr lang="nn-NO" sz="2800" dirty="0"/>
            </a:br>
            <a:r>
              <a:rPr lang="nn-NO" sz="2800" dirty="0"/>
              <a:t>  cout &lt;&lt; i &lt;&lt; </a:t>
            </a:r>
            <a:r>
              <a:rPr lang="nn-NO" sz="2800" dirty="0">
                <a:solidFill>
                  <a:srgbClr val="A52A2A"/>
                </a:solidFill>
              </a:rPr>
              <a:t>"\n"</a:t>
            </a:r>
            <a:r>
              <a:rPr lang="nn-NO" sz="2800" dirty="0"/>
              <a:t>;</a:t>
            </a:r>
            <a:br>
              <a:rPr lang="nn-NO" sz="2800" dirty="0"/>
            </a:br>
            <a:r>
              <a:rPr lang="nn-NO" sz="2800" dirty="0"/>
              <a:t>  i++;</a:t>
            </a:r>
            <a:br>
              <a:rPr lang="nn-NO" sz="2800" dirty="0"/>
            </a:br>
            <a:r>
              <a:rPr lang="nn-NO" sz="2800" dirty="0"/>
              <a:t>}</a:t>
            </a:r>
            <a:endParaRPr lang="en-US" sz="2800" dirty="0"/>
          </a:p>
        </p:txBody>
      </p:sp>
      <p:sp>
        <p:nvSpPr>
          <p:cNvPr id="3" name="Slide Number Placeholder 2">
            <a:extLst>
              <a:ext uri="{FF2B5EF4-FFF2-40B4-BE49-F238E27FC236}">
                <a16:creationId xmlns:a16="http://schemas.microsoft.com/office/drawing/2014/main" id="{C986C0D6-C30A-51C6-CC8F-376D58BDDDCA}"/>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5474252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3886200" y="492720"/>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3. C++ Loops</a:t>
            </a:r>
          </a:p>
        </p:txBody>
      </p:sp>
      <p:sp>
        <p:nvSpPr>
          <p:cNvPr id="6" name="Rectangle 6"/>
          <p:cNvSpPr>
            <a:spLocks noChangeArrowheads="1"/>
          </p:cNvSpPr>
          <p:nvPr/>
        </p:nvSpPr>
        <p:spPr bwMode="auto">
          <a:xfrm>
            <a:off x="1678378" y="1413376"/>
            <a:ext cx="8798706"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solidFill>
                  <a:srgbClr val="0070C0"/>
                </a:solidFill>
                <a:latin typeface="+mn-lt"/>
              </a:rPr>
              <a:t>2) Do/While Loop</a:t>
            </a:r>
          </a:p>
          <a:p>
            <a:pPr marL="0" lvl="1" indent="0" algn="just" eaLnBrk="1" hangingPunct="1">
              <a:lnSpc>
                <a:spcPct val="90000"/>
              </a:lnSpc>
            </a:pPr>
            <a:endParaRPr lang="en-US" sz="2400" b="1" dirty="0">
              <a:solidFill>
                <a:srgbClr val="0070C0"/>
              </a:solidFill>
              <a:latin typeface="+mn-lt"/>
            </a:endParaRPr>
          </a:p>
          <a:p>
            <a:pPr marL="0" lvl="1" indent="0" algn="just" eaLnBrk="1" hangingPunct="1">
              <a:lnSpc>
                <a:spcPct val="90000"/>
              </a:lnSpc>
            </a:pPr>
            <a:r>
              <a:rPr lang="en-US" sz="2400" dirty="0">
                <a:latin typeface="+mn-lt"/>
              </a:rPr>
              <a:t>The do/while loop is a variant of the while loop. This loop will execute the code block once, before checking if the condition is true, then it will repeat the loop as long as the condition is true. </a:t>
            </a:r>
          </a:p>
          <a:p>
            <a:pPr marL="0" lvl="1" indent="0" algn="just" eaLnBrk="1" hangingPunct="1">
              <a:lnSpc>
                <a:spcPct val="90000"/>
              </a:lnSpc>
            </a:pPr>
            <a:endParaRPr lang="en-US" sz="2400" b="1" dirty="0">
              <a:solidFill>
                <a:srgbClr val="0070C0"/>
              </a:solidFill>
              <a:latin typeface="+mn-lt"/>
            </a:endParaRPr>
          </a:p>
          <a:p>
            <a:pPr lvl="1" eaLnBrk="1" hangingPunct="1">
              <a:lnSpc>
                <a:spcPct val="90000"/>
              </a:lnSpc>
            </a:pPr>
            <a:r>
              <a:rPr lang="en-US" sz="2400" dirty="0">
                <a:solidFill>
                  <a:srgbClr val="0070C0"/>
                </a:solidFill>
                <a:latin typeface="+mn-lt"/>
              </a:rPr>
              <a:t>do </a:t>
            </a:r>
          </a:p>
          <a:p>
            <a:pPr lvl="1" eaLnBrk="1" hangingPunct="1">
              <a:lnSpc>
                <a:spcPct val="90000"/>
              </a:lnSpc>
            </a:pPr>
            <a:r>
              <a:rPr lang="en-US" sz="2400" dirty="0">
                <a:latin typeface="+mn-lt"/>
              </a:rPr>
              <a:t>{</a:t>
            </a:r>
            <a:br>
              <a:rPr lang="en-US" sz="2400" dirty="0">
                <a:solidFill>
                  <a:srgbClr val="0070C0"/>
                </a:solidFill>
                <a:latin typeface="+mn-lt"/>
              </a:rPr>
            </a:br>
            <a:r>
              <a:rPr lang="en-US" sz="2400" dirty="0">
                <a:solidFill>
                  <a:srgbClr val="0070C0"/>
                </a:solidFill>
                <a:latin typeface="+mn-lt"/>
              </a:rPr>
              <a:t> </a:t>
            </a:r>
            <a:r>
              <a:rPr lang="en-US" sz="2400" dirty="0">
                <a:solidFill>
                  <a:srgbClr val="00B050"/>
                </a:solidFill>
                <a:latin typeface="+mn-lt"/>
              </a:rPr>
              <a:t> // code block to be executed</a:t>
            </a:r>
          </a:p>
          <a:p>
            <a:pPr lvl="1" eaLnBrk="1" hangingPunct="1">
              <a:lnSpc>
                <a:spcPct val="90000"/>
              </a:lnSpc>
            </a:pPr>
            <a:r>
              <a:rPr lang="en-US" sz="2400" dirty="0">
                <a:latin typeface="+mn-lt"/>
              </a:rPr>
              <a:t>}</a:t>
            </a:r>
          </a:p>
          <a:p>
            <a:pPr lvl="1" eaLnBrk="1" hangingPunct="1">
              <a:lnSpc>
                <a:spcPct val="90000"/>
              </a:lnSpc>
            </a:pPr>
            <a:r>
              <a:rPr lang="en-US" sz="2400" dirty="0">
                <a:solidFill>
                  <a:srgbClr val="0070C0"/>
                </a:solidFill>
                <a:latin typeface="+mn-lt"/>
              </a:rPr>
              <a:t>while </a:t>
            </a:r>
            <a:r>
              <a:rPr lang="en-US" sz="2400" dirty="0">
                <a:latin typeface="+mn-lt"/>
              </a:rPr>
              <a:t>(condition);</a:t>
            </a:r>
            <a:endParaRPr lang="en-US" dirty="0">
              <a:latin typeface="+mn-lt"/>
            </a:endParaRPr>
          </a:p>
        </p:txBody>
      </p:sp>
      <p:sp>
        <p:nvSpPr>
          <p:cNvPr id="2" name="Slide Number Placeholder 1">
            <a:extLst>
              <a:ext uri="{FF2B5EF4-FFF2-40B4-BE49-F238E27FC236}">
                <a16:creationId xmlns:a16="http://schemas.microsoft.com/office/drawing/2014/main" id="{D30B76E2-441A-0D02-B863-BC54C700B983}"/>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0589331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4708002" y="61131"/>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3. C++ Loops</a:t>
            </a:r>
          </a:p>
        </p:txBody>
      </p:sp>
      <p:sp>
        <p:nvSpPr>
          <p:cNvPr id="6" name="Rectangle 6"/>
          <p:cNvSpPr>
            <a:spLocks noChangeArrowheads="1"/>
          </p:cNvSpPr>
          <p:nvPr/>
        </p:nvSpPr>
        <p:spPr bwMode="auto">
          <a:xfrm>
            <a:off x="636657" y="1317615"/>
            <a:ext cx="1099589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solidFill>
                  <a:srgbClr val="0070C0"/>
                </a:solidFill>
                <a:latin typeface="+mn-lt"/>
              </a:rPr>
              <a:t>2) Do/While Loop </a:t>
            </a:r>
            <a:r>
              <a:rPr lang="en-US" sz="2400" b="1" dirty="0">
                <a:solidFill>
                  <a:srgbClr val="FF0000"/>
                </a:solidFill>
                <a:latin typeface="+mn-lt"/>
              </a:rPr>
              <a:t>Example</a:t>
            </a:r>
          </a:p>
          <a:p>
            <a:pPr marL="0" lvl="1" indent="0" algn="just" eaLnBrk="1" hangingPunct="1">
              <a:lnSpc>
                <a:spcPct val="90000"/>
              </a:lnSpc>
            </a:pPr>
            <a:endParaRPr lang="en-US" sz="2400" b="1" dirty="0">
              <a:solidFill>
                <a:srgbClr val="0070C0"/>
              </a:solidFill>
              <a:latin typeface="+mn-lt"/>
            </a:endParaRPr>
          </a:p>
          <a:p>
            <a:pPr marL="0" lvl="1" indent="0" algn="just" eaLnBrk="1" hangingPunct="1">
              <a:lnSpc>
                <a:spcPct val="90000"/>
              </a:lnSpc>
            </a:pPr>
            <a:r>
              <a:rPr lang="en-US" sz="2400" dirty="0">
                <a:latin typeface="+mn-lt"/>
              </a:rPr>
              <a:t>The example below uses a do/while loop. The loop will always be executed at least once, even if the condition is false, because the code block is executed before the condition is tested:</a:t>
            </a:r>
          </a:p>
        </p:txBody>
      </p:sp>
      <p:sp>
        <p:nvSpPr>
          <p:cNvPr id="3" name="Rectangle 2"/>
          <p:cNvSpPr/>
          <p:nvPr/>
        </p:nvSpPr>
        <p:spPr>
          <a:xfrm>
            <a:off x="1905000" y="3532979"/>
            <a:ext cx="8229600" cy="2308324"/>
          </a:xfrm>
          <a:prstGeom prst="rect">
            <a:avLst/>
          </a:prstGeom>
        </p:spPr>
        <p:txBody>
          <a:bodyPr wrap="square">
            <a:spAutoFit/>
          </a:bodyPr>
          <a:lstStyle/>
          <a:p>
            <a:r>
              <a:rPr lang="en-US" sz="2400" dirty="0">
                <a:solidFill>
                  <a:srgbClr val="0000CD"/>
                </a:solidFill>
              </a:rPr>
              <a:t>int</a:t>
            </a:r>
            <a:r>
              <a:rPr lang="en-US" sz="2400" dirty="0"/>
              <a:t> </a:t>
            </a:r>
            <a:r>
              <a:rPr lang="en-US" sz="2400" dirty="0" err="1"/>
              <a:t>i</a:t>
            </a:r>
            <a:r>
              <a:rPr lang="en-US" sz="2400" dirty="0"/>
              <a:t> = </a:t>
            </a:r>
            <a:r>
              <a:rPr lang="en-US" sz="2400" dirty="0">
                <a:solidFill>
                  <a:srgbClr val="FF0000"/>
                </a:solidFill>
              </a:rPr>
              <a:t>0</a:t>
            </a:r>
            <a:r>
              <a:rPr lang="en-US" sz="2400" dirty="0"/>
              <a:t>;</a:t>
            </a:r>
            <a:br>
              <a:rPr lang="en-US" sz="2400" dirty="0"/>
            </a:br>
            <a:r>
              <a:rPr lang="en-US" sz="2400" dirty="0">
                <a:solidFill>
                  <a:srgbClr val="0000CD"/>
                </a:solidFill>
              </a:rPr>
              <a:t>do</a:t>
            </a:r>
            <a:r>
              <a:rPr lang="en-US" sz="2400" dirty="0"/>
              <a:t> {</a:t>
            </a:r>
            <a:br>
              <a:rPr lang="en-US" sz="2400" dirty="0"/>
            </a:br>
            <a:r>
              <a:rPr lang="en-US" sz="2400" dirty="0"/>
              <a:t>  </a:t>
            </a:r>
            <a:r>
              <a:rPr lang="en-US" sz="2400" dirty="0" err="1"/>
              <a:t>cout</a:t>
            </a:r>
            <a:r>
              <a:rPr lang="en-US" sz="2400" dirty="0"/>
              <a:t> &lt;&lt; </a:t>
            </a:r>
            <a:r>
              <a:rPr lang="en-US" sz="2400" dirty="0" err="1"/>
              <a:t>i</a:t>
            </a:r>
            <a:r>
              <a:rPr lang="en-US" sz="2400" dirty="0"/>
              <a:t> &lt;&lt; </a:t>
            </a:r>
            <a:r>
              <a:rPr lang="en-US" sz="2400" dirty="0">
                <a:solidFill>
                  <a:srgbClr val="A52A2A"/>
                </a:solidFill>
              </a:rPr>
              <a:t>"\n"</a:t>
            </a:r>
            <a:r>
              <a:rPr lang="en-US" sz="2400" dirty="0"/>
              <a:t>;</a:t>
            </a:r>
            <a:br>
              <a:rPr lang="en-US" sz="2400" dirty="0"/>
            </a:br>
            <a:r>
              <a:rPr lang="en-US" sz="2400" dirty="0"/>
              <a:t>  </a:t>
            </a:r>
            <a:r>
              <a:rPr lang="en-US" sz="2400" dirty="0" err="1"/>
              <a:t>i</a:t>
            </a:r>
            <a:r>
              <a:rPr lang="en-US" sz="2400" dirty="0"/>
              <a:t>++;</a:t>
            </a:r>
            <a:br>
              <a:rPr lang="en-US" sz="2400" dirty="0"/>
            </a:br>
            <a:r>
              <a:rPr lang="en-US" sz="2400" dirty="0"/>
              <a:t>}</a:t>
            </a:r>
            <a:br>
              <a:rPr lang="en-US" sz="2400" dirty="0"/>
            </a:br>
            <a:r>
              <a:rPr lang="en-US" sz="2400" dirty="0">
                <a:solidFill>
                  <a:srgbClr val="0000CD"/>
                </a:solidFill>
              </a:rPr>
              <a:t>while</a:t>
            </a:r>
            <a:r>
              <a:rPr lang="en-US" sz="2400" dirty="0"/>
              <a:t> (</a:t>
            </a:r>
            <a:r>
              <a:rPr lang="en-US" sz="2400" dirty="0" err="1"/>
              <a:t>i</a:t>
            </a:r>
            <a:r>
              <a:rPr lang="en-US" sz="2400" dirty="0"/>
              <a:t> &lt; </a:t>
            </a:r>
            <a:r>
              <a:rPr lang="en-US" sz="2400" dirty="0">
                <a:solidFill>
                  <a:srgbClr val="FF0000"/>
                </a:solidFill>
              </a:rPr>
              <a:t>5</a:t>
            </a:r>
            <a:r>
              <a:rPr lang="en-US" sz="2400" dirty="0"/>
              <a:t>);</a:t>
            </a:r>
          </a:p>
        </p:txBody>
      </p:sp>
      <p:sp>
        <p:nvSpPr>
          <p:cNvPr id="2" name="Slide Number Placeholder 1">
            <a:extLst>
              <a:ext uri="{FF2B5EF4-FFF2-40B4-BE49-F238E27FC236}">
                <a16:creationId xmlns:a16="http://schemas.microsoft.com/office/drawing/2014/main" id="{82DCBAE2-183D-5370-6793-FFAFAAA07A5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2925428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040558-A365-4CCE-92FA-5A48CD98F9C9}"/>
              </a:ext>
            </a:extLst>
          </p:cNvPr>
          <p:cNvSpPr>
            <a:spLocks noGrp="1"/>
          </p:cNvSpPr>
          <p:nvPr>
            <p:ph type="title"/>
          </p:nvPr>
        </p:nvSpPr>
        <p:spPr>
          <a:xfrm>
            <a:off x="578009" y="1002793"/>
            <a:ext cx="8272462" cy="760810"/>
          </a:xfrm>
        </p:spPr>
        <p:txBody>
          <a:bodyPr/>
          <a:lstStyle/>
          <a:p>
            <a:pPr>
              <a:defRPr/>
            </a:pPr>
            <a:r>
              <a:rPr lang="en-US" sz="3200" b="1" u="sng" dirty="0"/>
              <a:t>Course Learning Objectives</a:t>
            </a:r>
          </a:p>
        </p:txBody>
      </p:sp>
      <p:sp>
        <p:nvSpPr>
          <p:cNvPr id="34818" name="Content Placeholder 2"/>
          <p:cNvSpPr>
            <a:spLocks noGrp="1"/>
          </p:cNvSpPr>
          <p:nvPr>
            <p:ph idx="1"/>
          </p:nvPr>
        </p:nvSpPr>
        <p:spPr>
          <a:xfrm>
            <a:off x="379400" y="2778760"/>
            <a:ext cx="11433200" cy="2758678"/>
          </a:xfrm>
        </p:spPr>
        <p:txBody>
          <a:bodyPr rtlCol="0">
            <a:noAutofit/>
          </a:bodyPr>
          <a:lstStyle/>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Explain and define fundamental programming concepts, including variables, data types, the sequential nature of program execution, and basic program input/output (I/O).</a:t>
            </a:r>
          </a:p>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Trace and debug simple programs to identify and correct basic syntax and logical errors. </a:t>
            </a:r>
          </a:p>
          <a:p>
            <a:pPr algn="just">
              <a:lnSpc>
                <a:spcPct val="150000"/>
              </a:lnSpc>
              <a:buFont typeface="Wingdings" panose="05000000000000000000" pitchFamily="2" charset="2"/>
              <a:buChar char="Ø"/>
              <a:defRPr/>
            </a:pPr>
            <a:r>
              <a:rPr lang="en-US" sz="1814" b="1" dirty="0">
                <a:solidFill>
                  <a:schemeClr val="accent6">
                    <a:lumMod val="75000"/>
                  </a:schemeClr>
                </a:solidFill>
              </a:rPr>
              <a:t>Apply basic programing concepts, such as conditional statements, loops, and functions, to solve small scale computational problems.</a:t>
            </a:r>
          </a:p>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Decompose problems into smaller, manageable subroutines, and implement basic functions to enhance code modularity and reusability. </a:t>
            </a:r>
          </a:p>
          <a:p>
            <a:pPr algn="just">
              <a:lnSpc>
                <a:spcPct val="150000"/>
              </a:lnSpc>
              <a:buFont typeface="Wingdings" panose="05000000000000000000" pitchFamily="2" charset="2"/>
              <a:buChar char="Ø"/>
              <a:defRPr/>
            </a:pPr>
            <a:r>
              <a:rPr lang="en-US" sz="1814" dirty="0">
                <a:solidFill>
                  <a:schemeClr val="accent4">
                    <a:lumMod val="60000"/>
                    <a:lumOff val="40000"/>
                  </a:schemeClr>
                </a:solidFill>
              </a:rPr>
              <a:t>Collaborate with peers Work in a team to design and implement a software project that meets specific functional requirements.</a:t>
            </a:r>
          </a:p>
        </p:txBody>
      </p:sp>
      <p:sp>
        <p:nvSpPr>
          <p:cNvPr id="23557" name="Slide Number Placeholder 3"/>
          <p:cNvSpPr>
            <a:spLocks noGrp="1" noChangeArrowheads="1"/>
          </p:cNvSpPr>
          <p:nvPr>
            <p:ph type="sldNum" sz="quarter" idx="4294967295"/>
          </p:nvPr>
        </p:nvSpPr>
        <p:spPr bwMode="auto">
          <a:xfrm>
            <a:off x="10994812" y="6444943"/>
            <a:ext cx="770468" cy="365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450"/>
              </a:spcAft>
              <a:buClr>
                <a:schemeClr val="accent2"/>
              </a:buClr>
              <a:buSzPct val="92000"/>
              <a:buFont typeface="Wingdings 2" panose="05020102010507070707" pitchFamily="18" charset="2"/>
              <a:buChar char=""/>
              <a:defRPr>
                <a:solidFill>
                  <a:schemeClr val="tx2"/>
                </a:solidFill>
                <a:latin typeface="Gill Sans MT" panose="020B0502020104020203" pitchFamily="34" charset="0"/>
              </a:defRPr>
            </a:lvl1pPr>
            <a:lvl2pPr marL="417908" indent="-160734">
              <a:spcBef>
                <a:spcPct val="20000"/>
              </a:spcBef>
              <a:spcAft>
                <a:spcPts val="450"/>
              </a:spcAft>
              <a:buClr>
                <a:schemeClr val="accent2"/>
              </a:buClr>
              <a:buSzPct val="92000"/>
              <a:buFont typeface="Wingdings 2" panose="05020102010507070707" pitchFamily="18" charset="2"/>
              <a:buChar char=""/>
              <a:defRPr sz="1200">
                <a:solidFill>
                  <a:schemeClr val="tx2"/>
                </a:solidFill>
                <a:latin typeface="Gill Sans MT" panose="020B0502020104020203" pitchFamily="34" charset="0"/>
              </a:defRPr>
            </a:lvl2pPr>
            <a:lvl3pPr marL="642934" indent="-128587">
              <a:spcBef>
                <a:spcPct val="20000"/>
              </a:spcBef>
              <a:spcAft>
                <a:spcPts val="450"/>
              </a:spcAft>
              <a:buClr>
                <a:schemeClr val="accent2"/>
              </a:buClr>
              <a:buSzPct val="92000"/>
              <a:buFont typeface="Wingdings 2" panose="05020102010507070707" pitchFamily="18" charset="2"/>
              <a:buChar char=""/>
              <a:defRPr sz="1050">
                <a:solidFill>
                  <a:schemeClr val="tx2"/>
                </a:solidFill>
                <a:latin typeface="Gill Sans MT" panose="020B0502020104020203" pitchFamily="34" charset="0"/>
              </a:defRPr>
            </a:lvl3pPr>
            <a:lvl4pPr marL="900107" indent="-128587">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4pPr>
            <a:lvl5pPr marL="1157281" indent="-128587">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5pPr>
            <a:lvl6pPr marL="1500178"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6pPr>
            <a:lvl7pPr marL="1843076"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7pPr>
            <a:lvl8pPr marL="2185975"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8pPr>
            <a:lvl9pPr marL="2528872" indent="-128587" fontAlgn="base">
              <a:spcBef>
                <a:spcPct val="20000"/>
              </a:spcBef>
              <a:spcAft>
                <a:spcPts val="450"/>
              </a:spcAft>
              <a:buClr>
                <a:schemeClr val="accent2"/>
              </a:buClr>
              <a:buSzPct val="92000"/>
              <a:buFont typeface="Wingdings 2" panose="05020102010507070707" pitchFamily="18" charset="2"/>
              <a:buChar char=""/>
              <a:defRPr sz="900">
                <a:solidFill>
                  <a:schemeClr val="tx2"/>
                </a:solidFill>
                <a:latin typeface="Gill Sans MT" panose="020B0502020104020203" pitchFamily="34" charset="0"/>
              </a:defRPr>
            </a:lvl9pPr>
          </a:lstStyle>
          <a:p>
            <a:pPr>
              <a:spcBef>
                <a:spcPct val="0"/>
              </a:spcBef>
              <a:spcAft>
                <a:spcPct val="0"/>
              </a:spcAft>
              <a:buClrTx/>
              <a:buSzTx/>
              <a:buFontTx/>
              <a:buNone/>
            </a:pPr>
            <a:fld id="{58BF91E0-0E5B-4EFC-98D2-085973D90B5B}" type="slidenum">
              <a:rPr lang="en-US" altLang="en-US">
                <a:solidFill>
                  <a:srgbClr val="898989"/>
                </a:solidFill>
                <a:latin typeface="Times New Roman" panose="02020603050405020304" pitchFamily="18" charset="0"/>
              </a:rPr>
              <a:pPr>
                <a:spcBef>
                  <a:spcPct val="0"/>
                </a:spcBef>
                <a:spcAft>
                  <a:spcPct val="0"/>
                </a:spcAft>
                <a:buClrTx/>
                <a:buSzTx/>
                <a:buFontTx/>
                <a:buNone/>
              </a:pPr>
              <a:t>2</a:t>
            </a:fld>
            <a:endParaRPr lang="en-US" altLang="en-US" dirty="0">
              <a:solidFill>
                <a:srgbClr val="898989"/>
              </a:solidFill>
              <a:latin typeface="Times New Roman" panose="02020603050405020304" pitchFamily="18" charset="0"/>
            </a:endParaRPr>
          </a:p>
        </p:txBody>
      </p:sp>
      <p:pic>
        <p:nvPicPr>
          <p:cNvPr id="2" name="Picture 1">
            <a:extLst>
              <a:ext uri="{FF2B5EF4-FFF2-40B4-BE49-F238E27FC236}">
                <a16:creationId xmlns:a16="http://schemas.microsoft.com/office/drawing/2014/main" id="{C59F200A-3FAB-3CF9-1CEA-EDDAA77C3B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508490" y="848606"/>
            <a:ext cx="1973580" cy="758825"/>
          </a:xfrm>
          <a:prstGeom prst="rect">
            <a:avLst/>
          </a:prstGeom>
          <a:noFill/>
          <a:ln>
            <a:noFill/>
          </a:ln>
        </p:spPr>
      </p:pic>
    </p:spTree>
    <p:extLst>
      <p:ext uri="{BB962C8B-B14F-4D97-AF65-F5344CB8AC3E}">
        <p14:creationId xmlns:p14="http://schemas.microsoft.com/office/powerpoint/2010/main" val="3985514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821852" y="965880"/>
            <a:ext cx="8798706"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solidFill>
                  <a:srgbClr val="0070C0"/>
                </a:solidFill>
                <a:latin typeface="+mn-lt"/>
              </a:rPr>
              <a:t>3) C++ For Loop</a:t>
            </a:r>
          </a:p>
          <a:p>
            <a:pPr marL="0" lvl="1" indent="0" algn="just" eaLnBrk="1" hangingPunct="1">
              <a:lnSpc>
                <a:spcPct val="90000"/>
              </a:lnSpc>
            </a:pPr>
            <a:endParaRPr lang="en-US" sz="2400" b="1" dirty="0">
              <a:solidFill>
                <a:srgbClr val="0070C0"/>
              </a:solidFill>
              <a:latin typeface="+mn-lt"/>
            </a:endParaRPr>
          </a:p>
          <a:p>
            <a:pPr marL="0" lvl="1" indent="0" algn="just" eaLnBrk="1" hangingPunct="1">
              <a:lnSpc>
                <a:spcPct val="90000"/>
              </a:lnSpc>
            </a:pPr>
            <a:r>
              <a:rPr lang="en-US" sz="2400" dirty="0">
                <a:latin typeface="+mn-lt"/>
              </a:rPr>
              <a:t>When you know exactly how many times you want to loop through a block of code, use the for loop instead of a while loop:</a:t>
            </a:r>
          </a:p>
          <a:p>
            <a:pPr marL="0" lvl="1" indent="0" algn="just" eaLnBrk="1" hangingPunct="1">
              <a:lnSpc>
                <a:spcPct val="90000"/>
              </a:lnSpc>
            </a:pPr>
            <a:endParaRPr lang="en-US" sz="2400" b="1" dirty="0">
              <a:solidFill>
                <a:srgbClr val="0070C0"/>
              </a:solidFill>
              <a:latin typeface="+mn-lt"/>
            </a:endParaRPr>
          </a:p>
          <a:p>
            <a:pPr marL="0" lvl="1" indent="0" algn="just" eaLnBrk="1" hangingPunct="1">
              <a:lnSpc>
                <a:spcPct val="90000"/>
              </a:lnSpc>
            </a:pPr>
            <a:r>
              <a:rPr lang="en-US" dirty="0">
                <a:latin typeface="+mn-lt"/>
              </a:rPr>
              <a:t>	</a:t>
            </a:r>
          </a:p>
          <a:p>
            <a:pPr lvl="1" eaLnBrk="1" hangingPunct="1">
              <a:lnSpc>
                <a:spcPct val="90000"/>
              </a:lnSpc>
            </a:pPr>
            <a:r>
              <a:rPr lang="en-US" sz="2400" dirty="0">
                <a:solidFill>
                  <a:srgbClr val="0070C0"/>
                </a:solidFill>
                <a:latin typeface="+mn-lt"/>
              </a:rPr>
              <a:t>for</a:t>
            </a:r>
            <a:r>
              <a:rPr lang="en-US" sz="2400" dirty="0">
                <a:latin typeface="+mn-lt"/>
              </a:rPr>
              <a:t> (</a:t>
            </a:r>
            <a:r>
              <a:rPr lang="en-US" sz="2400" i="1" dirty="0">
                <a:latin typeface="+mn-lt"/>
              </a:rPr>
              <a:t>initial value</a:t>
            </a:r>
            <a:r>
              <a:rPr lang="en-US" sz="2400" dirty="0">
                <a:latin typeface="+mn-lt"/>
              </a:rPr>
              <a:t>;</a:t>
            </a:r>
            <a:r>
              <a:rPr lang="en-US" sz="2400" i="1" dirty="0">
                <a:latin typeface="+mn-lt"/>
              </a:rPr>
              <a:t> condition</a:t>
            </a:r>
            <a:r>
              <a:rPr lang="en-US" sz="2400" dirty="0">
                <a:latin typeface="+mn-lt"/>
              </a:rPr>
              <a:t>;</a:t>
            </a:r>
            <a:r>
              <a:rPr lang="en-US" sz="2400" i="1" dirty="0">
                <a:latin typeface="+mn-lt"/>
              </a:rPr>
              <a:t> step</a:t>
            </a:r>
            <a:r>
              <a:rPr lang="en-US" sz="2400" dirty="0">
                <a:latin typeface="+mn-lt"/>
              </a:rPr>
              <a:t>) </a:t>
            </a:r>
          </a:p>
          <a:p>
            <a:pPr lvl="1" eaLnBrk="1" hangingPunct="1">
              <a:lnSpc>
                <a:spcPct val="90000"/>
              </a:lnSpc>
            </a:pPr>
            <a:r>
              <a:rPr lang="en-US" sz="2400" dirty="0">
                <a:latin typeface="+mn-lt"/>
              </a:rPr>
              <a:t>{</a:t>
            </a:r>
            <a:br>
              <a:rPr lang="en-US" sz="2400" dirty="0">
                <a:latin typeface="+mn-lt"/>
              </a:rPr>
            </a:br>
            <a:r>
              <a:rPr lang="en-US" sz="2400" dirty="0">
                <a:latin typeface="+mn-lt"/>
              </a:rPr>
              <a:t>  </a:t>
            </a:r>
            <a:r>
              <a:rPr lang="en-US" sz="2400" i="1" dirty="0">
                <a:solidFill>
                  <a:srgbClr val="00B050"/>
                </a:solidFill>
                <a:latin typeface="+mn-lt"/>
              </a:rPr>
              <a:t>// code block to be executed</a:t>
            </a:r>
            <a:endParaRPr lang="en-US" sz="2400" dirty="0">
              <a:solidFill>
                <a:srgbClr val="00B050"/>
              </a:solidFill>
              <a:latin typeface="+mn-lt"/>
            </a:endParaRPr>
          </a:p>
          <a:p>
            <a:pPr lvl="1" eaLnBrk="1" hangingPunct="1">
              <a:lnSpc>
                <a:spcPct val="90000"/>
              </a:lnSpc>
            </a:pPr>
            <a:r>
              <a:rPr lang="en-US" sz="2400" dirty="0">
                <a:latin typeface="+mn-lt"/>
              </a:rPr>
              <a:t>}</a:t>
            </a:r>
          </a:p>
          <a:p>
            <a:pPr lvl="1" eaLnBrk="1" hangingPunct="1">
              <a:lnSpc>
                <a:spcPct val="90000"/>
              </a:lnSpc>
            </a:pPr>
            <a:endParaRPr lang="en-US" dirty="0">
              <a:latin typeface="+mn-lt"/>
            </a:endParaRPr>
          </a:p>
        </p:txBody>
      </p:sp>
      <p:sp>
        <p:nvSpPr>
          <p:cNvPr id="5" name="Rectangle 4"/>
          <p:cNvSpPr/>
          <p:nvPr/>
        </p:nvSpPr>
        <p:spPr>
          <a:xfrm>
            <a:off x="2093066" y="5044101"/>
            <a:ext cx="5088576" cy="1200329"/>
          </a:xfrm>
          <a:prstGeom prst="rect">
            <a:avLst/>
          </a:prstGeom>
        </p:spPr>
        <p:txBody>
          <a:bodyPr wrap="square">
            <a:spAutoFit/>
          </a:bodyPr>
          <a:lstStyle/>
          <a:p>
            <a:r>
              <a:rPr lang="nn-NO" sz="2400" dirty="0">
                <a:solidFill>
                  <a:srgbClr val="0000CD"/>
                </a:solidFill>
              </a:rPr>
              <a:t>for</a:t>
            </a:r>
            <a:r>
              <a:rPr lang="nn-NO" sz="2400" dirty="0"/>
              <a:t> (</a:t>
            </a:r>
            <a:r>
              <a:rPr lang="nn-NO" sz="2400" dirty="0">
                <a:solidFill>
                  <a:srgbClr val="0000CD"/>
                </a:solidFill>
              </a:rPr>
              <a:t>int</a:t>
            </a:r>
            <a:r>
              <a:rPr lang="nn-NO" sz="2400" dirty="0"/>
              <a:t> i = </a:t>
            </a:r>
            <a:r>
              <a:rPr lang="nn-NO" sz="2400" dirty="0">
                <a:solidFill>
                  <a:srgbClr val="FF0000"/>
                </a:solidFill>
              </a:rPr>
              <a:t>0</a:t>
            </a:r>
            <a:r>
              <a:rPr lang="nn-NO" sz="2400" dirty="0"/>
              <a:t>; i &lt; </a:t>
            </a:r>
            <a:r>
              <a:rPr lang="nn-NO" sz="2400" dirty="0">
                <a:solidFill>
                  <a:srgbClr val="FF0000"/>
                </a:solidFill>
              </a:rPr>
              <a:t>5</a:t>
            </a:r>
            <a:r>
              <a:rPr lang="nn-NO" sz="2400" dirty="0"/>
              <a:t>; i++) {</a:t>
            </a:r>
            <a:br>
              <a:rPr lang="nn-NO" sz="2400" dirty="0"/>
            </a:br>
            <a:r>
              <a:rPr lang="nn-NO" sz="2400" dirty="0"/>
              <a:t>  cout &lt;&lt; i &lt;&lt; </a:t>
            </a:r>
            <a:r>
              <a:rPr lang="nn-NO" sz="2400" dirty="0">
                <a:solidFill>
                  <a:srgbClr val="A52A2A"/>
                </a:solidFill>
              </a:rPr>
              <a:t>"\n"</a:t>
            </a:r>
            <a:r>
              <a:rPr lang="nn-NO" sz="2400" dirty="0"/>
              <a:t>;</a:t>
            </a:r>
            <a:br>
              <a:rPr lang="nn-NO" sz="2400" dirty="0"/>
            </a:br>
            <a:r>
              <a:rPr lang="nn-NO" sz="2400" dirty="0"/>
              <a:t>}</a:t>
            </a:r>
            <a:endParaRPr lang="en-US" sz="2400" dirty="0"/>
          </a:p>
        </p:txBody>
      </p:sp>
      <p:sp>
        <p:nvSpPr>
          <p:cNvPr id="7" name="Google Shape;150;p21"/>
          <p:cNvSpPr txBox="1">
            <a:spLocks/>
          </p:cNvSpPr>
          <p:nvPr/>
        </p:nvSpPr>
        <p:spPr>
          <a:xfrm>
            <a:off x="4789027" y="490229"/>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3. C++ Loops</a:t>
            </a:r>
          </a:p>
        </p:txBody>
      </p:sp>
      <p:sp>
        <p:nvSpPr>
          <p:cNvPr id="2" name="Slide Number Placeholder 1">
            <a:extLst>
              <a:ext uri="{FF2B5EF4-FFF2-40B4-BE49-F238E27FC236}">
                <a16:creationId xmlns:a16="http://schemas.microsoft.com/office/drawing/2014/main" id="{2A4438AC-2045-63BC-99AB-4AF60DC9AEB8}"/>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4595716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678379" y="1575895"/>
            <a:ext cx="879870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solidFill>
                  <a:srgbClr val="0070C0"/>
                </a:solidFill>
                <a:latin typeface="+mn-lt"/>
              </a:rPr>
              <a:t>3) C++ For Loop</a:t>
            </a:r>
          </a:p>
          <a:p>
            <a:pPr marL="0" lvl="1" indent="0" algn="just" eaLnBrk="1" hangingPunct="1">
              <a:lnSpc>
                <a:spcPct val="90000"/>
              </a:lnSpc>
            </a:pPr>
            <a:endParaRPr lang="en-US" sz="2400" b="1" dirty="0">
              <a:solidFill>
                <a:srgbClr val="0070C0"/>
              </a:solidFill>
              <a:latin typeface="+mn-lt"/>
            </a:endParaRPr>
          </a:p>
          <a:p>
            <a:pPr marL="0" lvl="1" indent="0" algn="just" eaLnBrk="1" hangingPunct="1">
              <a:lnSpc>
                <a:spcPct val="90000"/>
              </a:lnSpc>
            </a:pPr>
            <a:r>
              <a:rPr lang="en-US" sz="2400" dirty="0">
                <a:solidFill>
                  <a:srgbClr val="FF0000"/>
                </a:solidFill>
                <a:latin typeface="+mn-lt"/>
              </a:rPr>
              <a:t>Example: </a:t>
            </a:r>
            <a:r>
              <a:rPr lang="en-US" sz="2400" dirty="0">
                <a:latin typeface="+mn-lt"/>
              </a:rPr>
              <a:t>This example will only print even values between 0 and 10:</a:t>
            </a:r>
            <a:endParaRPr lang="en-US" sz="2400" dirty="0">
              <a:solidFill>
                <a:srgbClr val="FF0000"/>
              </a:solidFill>
              <a:latin typeface="+mn-lt"/>
            </a:endParaRPr>
          </a:p>
        </p:txBody>
      </p:sp>
      <p:sp>
        <p:nvSpPr>
          <p:cNvPr id="7" name="Google Shape;150;p21"/>
          <p:cNvSpPr txBox="1">
            <a:spLocks/>
          </p:cNvSpPr>
          <p:nvPr/>
        </p:nvSpPr>
        <p:spPr>
          <a:xfrm>
            <a:off x="4592255" y="524286"/>
            <a:ext cx="6590884"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3. C++ Loops</a:t>
            </a:r>
          </a:p>
        </p:txBody>
      </p:sp>
      <p:sp>
        <p:nvSpPr>
          <p:cNvPr id="2" name="Rectangle 1"/>
          <p:cNvSpPr/>
          <p:nvPr/>
        </p:nvSpPr>
        <p:spPr>
          <a:xfrm>
            <a:off x="1981200" y="3156784"/>
            <a:ext cx="7947184" cy="1569660"/>
          </a:xfrm>
          <a:prstGeom prst="rect">
            <a:avLst/>
          </a:prstGeom>
        </p:spPr>
        <p:txBody>
          <a:bodyPr wrap="square">
            <a:spAutoFit/>
          </a:bodyPr>
          <a:lstStyle/>
          <a:p>
            <a:r>
              <a:rPr lang="nn-NO" sz="2400" dirty="0">
                <a:solidFill>
                  <a:srgbClr val="0000CD"/>
                </a:solidFill>
              </a:rPr>
              <a:t>for</a:t>
            </a:r>
            <a:r>
              <a:rPr lang="nn-NO" sz="2400" dirty="0">
                <a:solidFill>
                  <a:srgbClr val="000000"/>
                </a:solidFill>
              </a:rPr>
              <a:t> (</a:t>
            </a:r>
            <a:r>
              <a:rPr lang="nn-NO" sz="2400" dirty="0">
                <a:solidFill>
                  <a:srgbClr val="0000CD"/>
                </a:solidFill>
              </a:rPr>
              <a:t>int</a:t>
            </a:r>
            <a:r>
              <a:rPr lang="nn-NO" sz="2400" dirty="0">
                <a:solidFill>
                  <a:srgbClr val="000000"/>
                </a:solidFill>
              </a:rPr>
              <a:t> i = </a:t>
            </a:r>
            <a:r>
              <a:rPr lang="nn-NO" sz="2400" dirty="0">
                <a:solidFill>
                  <a:srgbClr val="FF0000"/>
                </a:solidFill>
              </a:rPr>
              <a:t>0</a:t>
            </a:r>
            <a:r>
              <a:rPr lang="nn-NO" sz="2400" dirty="0">
                <a:solidFill>
                  <a:srgbClr val="000000"/>
                </a:solidFill>
              </a:rPr>
              <a:t>; i &lt;= </a:t>
            </a:r>
            <a:r>
              <a:rPr lang="nn-NO" sz="2400" dirty="0">
                <a:solidFill>
                  <a:srgbClr val="FF0000"/>
                </a:solidFill>
              </a:rPr>
              <a:t>10</a:t>
            </a:r>
            <a:r>
              <a:rPr lang="nn-NO" sz="2400" dirty="0">
                <a:solidFill>
                  <a:srgbClr val="000000"/>
                </a:solidFill>
              </a:rPr>
              <a:t>; i = i + </a:t>
            </a:r>
            <a:r>
              <a:rPr lang="nn-NO" sz="2400" dirty="0">
                <a:solidFill>
                  <a:srgbClr val="FF0000"/>
                </a:solidFill>
              </a:rPr>
              <a:t>2</a:t>
            </a:r>
            <a:r>
              <a:rPr lang="nn-NO" sz="2400" dirty="0">
                <a:solidFill>
                  <a:srgbClr val="000000"/>
                </a:solidFill>
              </a:rPr>
              <a:t>) </a:t>
            </a:r>
          </a:p>
          <a:p>
            <a:r>
              <a:rPr lang="nn-NO" sz="2400" dirty="0">
                <a:solidFill>
                  <a:srgbClr val="000000"/>
                </a:solidFill>
              </a:rPr>
              <a:t>{</a:t>
            </a:r>
            <a:br>
              <a:rPr lang="nn-NO" sz="2400" dirty="0">
                <a:solidFill>
                  <a:srgbClr val="000000"/>
                </a:solidFill>
              </a:rPr>
            </a:br>
            <a:r>
              <a:rPr lang="nn-NO" sz="2400" dirty="0">
                <a:solidFill>
                  <a:srgbClr val="000000"/>
                </a:solidFill>
              </a:rPr>
              <a:t>  cout &lt;&lt; i &lt;&lt; </a:t>
            </a:r>
            <a:r>
              <a:rPr lang="nn-NO" sz="2400" dirty="0">
                <a:solidFill>
                  <a:srgbClr val="A52A2A"/>
                </a:solidFill>
              </a:rPr>
              <a:t>"\n"</a:t>
            </a:r>
            <a:r>
              <a:rPr lang="nn-NO" sz="2400" dirty="0">
                <a:solidFill>
                  <a:srgbClr val="000000"/>
                </a:solidFill>
              </a:rPr>
              <a:t>;</a:t>
            </a:r>
            <a:br>
              <a:rPr lang="nn-NO" sz="2400" dirty="0">
                <a:solidFill>
                  <a:srgbClr val="000000"/>
                </a:solidFill>
              </a:rPr>
            </a:br>
            <a:r>
              <a:rPr lang="nn-NO" sz="2400" dirty="0">
                <a:solidFill>
                  <a:srgbClr val="000000"/>
                </a:solidFill>
              </a:rPr>
              <a:t>}</a:t>
            </a:r>
            <a:endParaRPr lang="en-US" sz="2400" dirty="0"/>
          </a:p>
        </p:txBody>
      </p:sp>
      <p:sp>
        <p:nvSpPr>
          <p:cNvPr id="3" name="Slide Number Placeholder 2">
            <a:extLst>
              <a:ext uri="{FF2B5EF4-FFF2-40B4-BE49-F238E27FC236}">
                <a16:creationId xmlns:a16="http://schemas.microsoft.com/office/drawing/2014/main" id="{75DEB806-59ED-FF4B-3FBC-E97846CC9ACC}"/>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9665791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388962" y="1590338"/>
            <a:ext cx="3752876" cy="2509404"/>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buNone/>
            </a:pPr>
            <a:r>
              <a:rPr lang="en-US" sz="2400" b="1" dirty="0">
                <a:solidFill>
                  <a:srgbClr val="0070C0"/>
                </a:solidFill>
              </a:rPr>
              <a:t>C++ Break</a:t>
            </a:r>
          </a:p>
          <a:p>
            <a:pPr marL="0" indent="0">
              <a:buNone/>
            </a:pPr>
            <a:endParaRPr lang="en-US" sz="2400" dirty="0"/>
          </a:p>
          <a:p>
            <a:pPr marL="342900" indent="-342900" algn="just">
              <a:buFont typeface="Arial" panose="020B0604020202020204" pitchFamily="34" charset="0"/>
              <a:buChar char="•"/>
            </a:pPr>
            <a:r>
              <a:rPr lang="en-US" sz="2400" dirty="0"/>
              <a:t>The break statement can also be used to jump out of a loop.</a:t>
            </a: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dirty="0"/>
          </a:p>
        </p:txBody>
      </p:sp>
      <p:sp>
        <p:nvSpPr>
          <p:cNvPr id="133" name="Google Shape;133;p19"/>
          <p:cNvSpPr txBox="1">
            <a:spLocks noGrp="1"/>
          </p:cNvSpPr>
          <p:nvPr>
            <p:ph type="title"/>
          </p:nvPr>
        </p:nvSpPr>
        <p:spPr>
          <a:xfrm>
            <a:off x="3545707" y="540498"/>
            <a:ext cx="6514684" cy="475651"/>
          </a:xfrm>
          <a:prstGeom prst="rect">
            <a:avLst/>
          </a:prstGeom>
        </p:spPr>
        <p:txBody>
          <a:bodyPr spcFirstLastPara="1" vert="horz" wrap="square" lIns="91425" tIns="91425" rIns="91425" bIns="91425" numCol="1" rtlCol="0" anchor="b" anchorCtr="0" compatLnSpc="1">
            <a:prstTxWarp prst="textNoShape">
              <a:avLst/>
            </a:prstTxWarp>
            <a:noAutofit/>
          </a:bodyPr>
          <a:lstStyle/>
          <a:p>
            <a:pPr lvl="0"/>
            <a:r>
              <a:rPr lang="en-US" b="1" dirty="0">
                <a:solidFill>
                  <a:srgbClr val="C00000"/>
                </a:solidFill>
                <a:sym typeface="Arial"/>
              </a:rPr>
              <a:t>C++ Break and Continue</a:t>
            </a:r>
          </a:p>
        </p:txBody>
      </p:sp>
      <p:sp>
        <p:nvSpPr>
          <p:cNvPr id="134" name="Google Shape;134;p19"/>
          <p:cNvSpPr txBox="1">
            <a:spLocks noGrp="1"/>
          </p:cNvSpPr>
          <p:nvPr>
            <p:ph type="body" idx="2"/>
          </p:nvPr>
        </p:nvSpPr>
        <p:spPr>
          <a:xfrm>
            <a:off x="6058246" y="1524550"/>
            <a:ext cx="4144488" cy="2640979"/>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buNone/>
            </a:pPr>
            <a:r>
              <a:rPr lang="en-US" sz="2400" b="1" dirty="0">
                <a:solidFill>
                  <a:srgbClr val="0070C0"/>
                </a:solidFill>
              </a:rPr>
              <a:t>C++ Continue</a:t>
            </a:r>
          </a:p>
          <a:p>
            <a:pPr marL="0" indent="0">
              <a:buNone/>
            </a:pPr>
            <a:endParaRPr lang="en-US" sz="2400" dirty="0"/>
          </a:p>
          <a:p>
            <a:pPr marL="342900" indent="-342900" algn="just">
              <a:buFont typeface="Arial" panose="020B0604020202020204" pitchFamily="34" charset="0"/>
              <a:buChar char="•"/>
            </a:pPr>
            <a:r>
              <a:rPr lang="en-US" sz="2400" dirty="0"/>
              <a:t>The continue statement breaks one iteration (in the loop), if a specified condition occurs, and continues with the next iteration in the loop.</a:t>
            </a:r>
            <a:endParaRPr sz="2400" b="1" dirty="0"/>
          </a:p>
        </p:txBody>
      </p:sp>
      <p:sp>
        <p:nvSpPr>
          <p:cNvPr id="2" name="Slide Number Placeholder 1">
            <a:extLst>
              <a:ext uri="{FF2B5EF4-FFF2-40B4-BE49-F238E27FC236}">
                <a16:creationId xmlns:a16="http://schemas.microsoft.com/office/drawing/2014/main" id="{D1453AAB-F96C-6F59-FBD9-29D06F3E20EB}"/>
              </a:ext>
            </a:extLst>
          </p:cNvPr>
          <p:cNvSpPr>
            <a:spLocks noGrp="1"/>
          </p:cNvSpPr>
          <p:nvPr>
            <p:ph type="sldNum" idx="12"/>
          </p:nvPr>
        </p:nvSpPr>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4090416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250065" y="1293714"/>
            <a:ext cx="3752876" cy="1899804"/>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buNone/>
            </a:pPr>
            <a:r>
              <a:rPr lang="en-US" sz="2400" b="1" dirty="0">
                <a:solidFill>
                  <a:srgbClr val="0070C0"/>
                </a:solidFill>
              </a:rPr>
              <a:t>C++ Break</a:t>
            </a:r>
          </a:p>
          <a:p>
            <a:pPr marL="0" indent="0">
              <a:buNone/>
            </a:pPr>
            <a:endParaRPr lang="en-US" sz="2400" dirty="0"/>
          </a:p>
          <a:p>
            <a:pPr marL="342900" indent="-342900" algn="just">
              <a:buFont typeface="Arial" panose="020B0604020202020204" pitchFamily="34" charset="0"/>
              <a:buChar char="•"/>
            </a:pPr>
            <a:r>
              <a:rPr lang="en-US" sz="2400" dirty="0"/>
              <a:t>This example jumps out of the loop when </a:t>
            </a:r>
            <a:r>
              <a:rPr lang="en-US" sz="2400" dirty="0" err="1">
                <a:solidFill>
                  <a:srgbClr val="FF0000"/>
                </a:solidFill>
              </a:rPr>
              <a:t>i</a:t>
            </a:r>
            <a:r>
              <a:rPr lang="en-US" sz="2400" dirty="0"/>
              <a:t> is equal to </a:t>
            </a:r>
            <a:r>
              <a:rPr lang="en-US" sz="2400" dirty="0">
                <a:solidFill>
                  <a:srgbClr val="FF0000"/>
                </a:solidFill>
              </a:rPr>
              <a:t>4</a:t>
            </a:r>
            <a:r>
              <a:rPr lang="en-US" sz="2400" dirty="0"/>
              <a:t>:</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dirty="0"/>
          </a:p>
        </p:txBody>
      </p:sp>
      <p:sp>
        <p:nvSpPr>
          <p:cNvPr id="133" name="Google Shape;133;p19"/>
          <p:cNvSpPr txBox="1">
            <a:spLocks noGrp="1"/>
          </p:cNvSpPr>
          <p:nvPr>
            <p:ph type="title"/>
          </p:nvPr>
        </p:nvSpPr>
        <p:spPr>
          <a:xfrm>
            <a:off x="3555864" y="590582"/>
            <a:ext cx="6514684" cy="475651"/>
          </a:xfrm>
          <a:prstGeom prst="rect">
            <a:avLst/>
          </a:prstGeom>
        </p:spPr>
        <p:txBody>
          <a:bodyPr spcFirstLastPara="1" vert="horz" wrap="square" lIns="91425" tIns="91425" rIns="91425" bIns="91425" numCol="1" rtlCol="0" anchor="b" anchorCtr="0" compatLnSpc="1">
            <a:prstTxWarp prst="textNoShape">
              <a:avLst/>
            </a:prstTxWarp>
            <a:noAutofit/>
          </a:bodyPr>
          <a:lstStyle/>
          <a:p>
            <a:pPr lvl="0"/>
            <a:r>
              <a:rPr lang="en-US" b="1" dirty="0">
                <a:solidFill>
                  <a:srgbClr val="C00000"/>
                </a:solidFill>
                <a:sym typeface="Arial"/>
              </a:rPr>
              <a:t>C++ Break and Continue</a:t>
            </a:r>
          </a:p>
        </p:txBody>
      </p:sp>
      <p:sp>
        <p:nvSpPr>
          <p:cNvPr id="134" name="Google Shape;134;p19"/>
          <p:cNvSpPr txBox="1">
            <a:spLocks noGrp="1"/>
          </p:cNvSpPr>
          <p:nvPr>
            <p:ph type="body" idx="2"/>
          </p:nvPr>
        </p:nvSpPr>
        <p:spPr>
          <a:xfrm>
            <a:off x="6179128" y="1293714"/>
            <a:ext cx="4381084" cy="1853779"/>
          </a:xfrm>
          <a:prstGeom prst="rect">
            <a:avLst/>
          </a:prstGeom>
        </p:spPr>
        <p:txBody>
          <a:bodyPr spcFirstLastPara="1" vert="horz" wrap="square" lIns="91425" tIns="91425" rIns="91425" bIns="91425" numCol="1" rtlCol="0" anchor="t" anchorCtr="0" compatLnSpc="1">
            <a:prstTxWarp prst="textNoShape">
              <a:avLst/>
            </a:prstTxWarp>
            <a:noAutofit/>
          </a:bodyPr>
          <a:lstStyle/>
          <a:p>
            <a:pPr marL="0" indent="0">
              <a:buNone/>
            </a:pPr>
            <a:r>
              <a:rPr lang="en-US" sz="2400" b="1" dirty="0">
                <a:solidFill>
                  <a:srgbClr val="0070C0"/>
                </a:solidFill>
              </a:rPr>
              <a:t>C++ Continue</a:t>
            </a:r>
          </a:p>
          <a:p>
            <a:pPr marL="0" indent="0">
              <a:buNone/>
            </a:pPr>
            <a:endParaRPr lang="en-US" sz="2400" dirty="0"/>
          </a:p>
          <a:p>
            <a:pPr marL="342900" indent="-342900" algn="just">
              <a:buFont typeface="Arial" panose="020B0604020202020204" pitchFamily="34" charset="0"/>
              <a:buChar char="•"/>
            </a:pPr>
            <a:r>
              <a:rPr lang="en-US" sz="2400" dirty="0"/>
              <a:t>This example skips the value of </a:t>
            </a:r>
            <a:r>
              <a:rPr lang="en-US" sz="2400" dirty="0">
                <a:solidFill>
                  <a:srgbClr val="FF0000"/>
                </a:solidFill>
              </a:rPr>
              <a:t>4</a:t>
            </a:r>
            <a:r>
              <a:rPr lang="en-US" sz="2400" dirty="0"/>
              <a:t>:</a:t>
            </a:r>
            <a:endParaRPr sz="2400" b="1" dirty="0"/>
          </a:p>
        </p:txBody>
      </p:sp>
      <p:sp>
        <p:nvSpPr>
          <p:cNvPr id="2" name="Rectangle 1"/>
          <p:cNvSpPr/>
          <p:nvPr/>
        </p:nvSpPr>
        <p:spPr>
          <a:xfrm>
            <a:off x="1906377" y="3852775"/>
            <a:ext cx="3298975"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n-NO" sz="2000" dirty="0">
                <a:solidFill>
                  <a:srgbClr val="0000CD"/>
                </a:solidFill>
              </a:rPr>
              <a:t>for</a:t>
            </a:r>
            <a:r>
              <a:rPr lang="nn-NO" sz="2000" dirty="0"/>
              <a:t> (</a:t>
            </a:r>
            <a:r>
              <a:rPr lang="nn-NO" sz="2000" dirty="0">
                <a:solidFill>
                  <a:srgbClr val="0000CD"/>
                </a:solidFill>
              </a:rPr>
              <a:t>int</a:t>
            </a:r>
            <a:r>
              <a:rPr lang="nn-NO" sz="2000" dirty="0"/>
              <a:t> i = </a:t>
            </a:r>
            <a:r>
              <a:rPr lang="nn-NO" sz="2000" dirty="0">
                <a:solidFill>
                  <a:srgbClr val="FF0000"/>
                </a:solidFill>
              </a:rPr>
              <a:t>0</a:t>
            </a:r>
            <a:r>
              <a:rPr lang="nn-NO" sz="2000" dirty="0"/>
              <a:t>; i &lt; </a:t>
            </a:r>
            <a:r>
              <a:rPr lang="nn-NO" sz="2000" dirty="0">
                <a:solidFill>
                  <a:srgbClr val="FF0000"/>
                </a:solidFill>
              </a:rPr>
              <a:t>10</a:t>
            </a:r>
            <a:r>
              <a:rPr lang="nn-NO" sz="2000" dirty="0"/>
              <a:t>; i++) {</a:t>
            </a:r>
            <a:br>
              <a:rPr lang="nn-NO" sz="2000" dirty="0"/>
            </a:br>
            <a:r>
              <a:rPr lang="nn-NO" sz="2000" dirty="0"/>
              <a:t>  </a:t>
            </a:r>
            <a:r>
              <a:rPr lang="nn-NO" sz="2000" dirty="0">
                <a:solidFill>
                  <a:srgbClr val="0000CD"/>
                </a:solidFill>
              </a:rPr>
              <a:t>if</a:t>
            </a:r>
            <a:r>
              <a:rPr lang="nn-NO" sz="2000" dirty="0"/>
              <a:t> (i == </a:t>
            </a:r>
            <a:r>
              <a:rPr lang="nn-NO" sz="2000" dirty="0">
                <a:solidFill>
                  <a:srgbClr val="FF0000"/>
                </a:solidFill>
              </a:rPr>
              <a:t>4</a:t>
            </a:r>
            <a:r>
              <a:rPr lang="nn-NO" sz="2000" dirty="0"/>
              <a:t>) {</a:t>
            </a:r>
            <a:br>
              <a:rPr lang="nn-NO" sz="2000" dirty="0"/>
            </a:br>
            <a:r>
              <a:rPr lang="nn-NO" sz="2000" dirty="0"/>
              <a:t>    </a:t>
            </a:r>
            <a:r>
              <a:rPr lang="nn-NO" sz="2000" dirty="0">
                <a:solidFill>
                  <a:srgbClr val="0000CD"/>
                </a:solidFill>
              </a:rPr>
              <a:t>break</a:t>
            </a:r>
            <a:r>
              <a:rPr lang="nn-NO" sz="2000" dirty="0"/>
              <a:t>;</a:t>
            </a:r>
            <a:br>
              <a:rPr lang="nn-NO" sz="2000" dirty="0"/>
            </a:br>
            <a:r>
              <a:rPr lang="nn-NO" sz="2000" dirty="0"/>
              <a:t>  }</a:t>
            </a:r>
            <a:br>
              <a:rPr lang="nn-NO" sz="2000" dirty="0"/>
            </a:br>
            <a:r>
              <a:rPr lang="nn-NO" sz="2000" dirty="0"/>
              <a:t>  cout &lt;&lt; i &lt;&lt; </a:t>
            </a:r>
            <a:r>
              <a:rPr lang="nn-NO" sz="2000" dirty="0">
                <a:solidFill>
                  <a:srgbClr val="A52A2A"/>
                </a:solidFill>
              </a:rPr>
              <a:t>"\n"</a:t>
            </a:r>
            <a:r>
              <a:rPr lang="nn-NO" sz="2000" dirty="0"/>
              <a:t>;</a:t>
            </a:r>
            <a:br>
              <a:rPr lang="nn-NO" sz="2000" dirty="0"/>
            </a:br>
            <a:r>
              <a:rPr lang="nn-NO" sz="2000" dirty="0"/>
              <a:t>} </a:t>
            </a:r>
            <a:endParaRPr lang="en-US" sz="2000" dirty="0"/>
          </a:p>
        </p:txBody>
      </p:sp>
      <p:sp>
        <p:nvSpPr>
          <p:cNvPr id="3" name="Rectangle 2"/>
          <p:cNvSpPr/>
          <p:nvPr/>
        </p:nvSpPr>
        <p:spPr>
          <a:xfrm>
            <a:off x="6563198" y="3852775"/>
            <a:ext cx="3722425"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n-NO" sz="2000" dirty="0">
                <a:solidFill>
                  <a:srgbClr val="0000CD"/>
                </a:solidFill>
              </a:rPr>
              <a:t>for</a:t>
            </a:r>
            <a:r>
              <a:rPr lang="nn-NO" sz="2000" dirty="0"/>
              <a:t> (</a:t>
            </a:r>
            <a:r>
              <a:rPr lang="nn-NO" sz="2000" dirty="0">
                <a:solidFill>
                  <a:srgbClr val="0000CD"/>
                </a:solidFill>
              </a:rPr>
              <a:t>int</a:t>
            </a:r>
            <a:r>
              <a:rPr lang="nn-NO" sz="2000" dirty="0"/>
              <a:t> i = </a:t>
            </a:r>
            <a:r>
              <a:rPr lang="nn-NO" sz="2000" dirty="0">
                <a:solidFill>
                  <a:srgbClr val="FF0000"/>
                </a:solidFill>
              </a:rPr>
              <a:t>0</a:t>
            </a:r>
            <a:r>
              <a:rPr lang="nn-NO" sz="2000" dirty="0"/>
              <a:t>; i &lt; </a:t>
            </a:r>
            <a:r>
              <a:rPr lang="nn-NO" sz="2000" dirty="0">
                <a:solidFill>
                  <a:srgbClr val="FF0000"/>
                </a:solidFill>
              </a:rPr>
              <a:t>10</a:t>
            </a:r>
            <a:r>
              <a:rPr lang="nn-NO" sz="2000" dirty="0"/>
              <a:t>; i++) {</a:t>
            </a:r>
            <a:br>
              <a:rPr lang="nn-NO" sz="2000" dirty="0"/>
            </a:br>
            <a:r>
              <a:rPr lang="nn-NO" sz="2000" dirty="0"/>
              <a:t>  </a:t>
            </a:r>
            <a:r>
              <a:rPr lang="nn-NO" sz="2000" dirty="0">
                <a:solidFill>
                  <a:srgbClr val="0000CD"/>
                </a:solidFill>
              </a:rPr>
              <a:t>if</a:t>
            </a:r>
            <a:r>
              <a:rPr lang="nn-NO" sz="2000" dirty="0"/>
              <a:t> (i == </a:t>
            </a:r>
            <a:r>
              <a:rPr lang="nn-NO" sz="2000" dirty="0">
                <a:solidFill>
                  <a:srgbClr val="FF0000"/>
                </a:solidFill>
              </a:rPr>
              <a:t>4</a:t>
            </a:r>
            <a:r>
              <a:rPr lang="nn-NO" sz="2000" dirty="0"/>
              <a:t>) {</a:t>
            </a:r>
            <a:br>
              <a:rPr lang="nn-NO" sz="2000" dirty="0"/>
            </a:br>
            <a:r>
              <a:rPr lang="nn-NO" sz="2000" dirty="0"/>
              <a:t>    </a:t>
            </a:r>
            <a:r>
              <a:rPr lang="nn-NO" sz="2000" dirty="0">
                <a:solidFill>
                  <a:srgbClr val="0000CD"/>
                </a:solidFill>
              </a:rPr>
              <a:t>continue</a:t>
            </a:r>
            <a:r>
              <a:rPr lang="nn-NO" sz="2000" dirty="0"/>
              <a:t>;</a:t>
            </a:r>
            <a:br>
              <a:rPr lang="nn-NO" sz="2000" dirty="0"/>
            </a:br>
            <a:r>
              <a:rPr lang="nn-NO" sz="2000" dirty="0"/>
              <a:t>  }</a:t>
            </a:r>
            <a:br>
              <a:rPr lang="nn-NO" sz="2000" dirty="0"/>
            </a:br>
            <a:r>
              <a:rPr lang="nn-NO" sz="2000" dirty="0"/>
              <a:t>  cout &lt;&lt; i &lt;&lt; </a:t>
            </a:r>
            <a:r>
              <a:rPr lang="nn-NO" sz="2000" dirty="0">
                <a:solidFill>
                  <a:srgbClr val="A52A2A"/>
                </a:solidFill>
              </a:rPr>
              <a:t>"\n"</a:t>
            </a:r>
            <a:r>
              <a:rPr lang="nn-NO" sz="2000" dirty="0"/>
              <a:t>;</a:t>
            </a:r>
            <a:br>
              <a:rPr lang="nn-NO" sz="2000" dirty="0"/>
            </a:br>
            <a:r>
              <a:rPr lang="nn-NO" sz="2000" dirty="0"/>
              <a:t>} </a:t>
            </a:r>
            <a:endParaRPr lang="en-US" sz="2000" dirty="0"/>
          </a:p>
        </p:txBody>
      </p:sp>
      <p:sp>
        <p:nvSpPr>
          <p:cNvPr id="4" name="Slide Number Placeholder 3">
            <a:extLst>
              <a:ext uri="{FF2B5EF4-FFF2-40B4-BE49-F238E27FC236}">
                <a16:creationId xmlns:a16="http://schemas.microsoft.com/office/drawing/2014/main" id="{349715AC-D53A-622D-9BF1-F0DCC6EC419E}"/>
              </a:ext>
            </a:extLst>
          </p:cNvPr>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1330164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122744" y="1316222"/>
            <a:ext cx="8458200" cy="528204"/>
          </a:xfrm>
          <a:prstGeom prst="rect">
            <a:avLst/>
          </a:prstGeom>
        </p:spPr>
        <p:txBody>
          <a:bodyPr spcFirstLastPara="1" vert="horz" wrap="square" lIns="91425" tIns="91425" rIns="91425" bIns="91425" numCol="1" rtlCol="0" anchor="t" anchorCtr="0" compatLnSpc="1">
            <a:prstTxWarp prst="textNoShape">
              <a:avLst/>
            </a:prstTxWarp>
            <a:noAutofit/>
          </a:bodyPr>
          <a:lstStyle/>
          <a:p>
            <a:pPr marL="342900" indent="-342900" algn="just">
              <a:buFont typeface="Arial" panose="020B0604020202020204" pitchFamily="34" charset="0"/>
              <a:buChar char="•"/>
            </a:pPr>
            <a:r>
              <a:rPr lang="en-US" sz="2400" dirty="0"/>
              <a:t>You can also use </a:t>
            </a:r>
            <a:r>
              <a:rPr lang="en-US" sz="2400" dirty="0">
                <a:solidFill>
                  <a:srgbClr val="0070C0"/>
                </a:solidFill>
              </a:rPr>
              <a:t>break</a:t>
            </a:r>
            <a:r>
              <a:rPr lang="en-US" sz="2400" dirty="0"/>
              <a:t> and </a:t>
            </a:r>
            <a:r>
              <a:rPr lang="en-US" sz="2400" dirty="0">
                <a:solidFill>
                  <a:srgbClr val="0070C0"/>
                </a:solidFill>
              </a:rPr>
              <a:t>continue</a:t>
            </a:r>
            <a:r>
              <a:rPr lang="en-US" sz="2400" dirty="0"/>
              <a:t> in while loops:</a:t>
            </a:r>
          </a:p>
          <a:p>
            <a:pPr marL="342900" indent="-342900" algn="just">
              <a:buFont typeface="Arial" panose="020B0604020202020204" pitchFamily="34" charset="0"/>
              <a:buChar char="•"/>
            </a:pPr>
            <a:endParaRPr lang="en-US" sz="2400" b="1" dirty="0"/>
          </a:p>
          <a:p>
            <a:pPr marL="342900" indent="-342900" algn="just">
              <a:buFont typeface="Arial" panose="020B0604020202020204" pitchFamily="34" charset="0"/>
              <a:buChar char="•"/>
            </a:pPr>
            <a:r>
              <a:rPr lang="en-US" sz="2400" b="1" dirty="0"/>
              <a:t>Break example: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dirty="0"/>
          </a:p>
        </p:txBody>
      </p:sp>
      <p:sp>
        <p:nvSpPr>
          <p:cNvPr id="133" name="Google Shape;133;p19"/>
          <p:cNvSpPr txBox="1">
            <a:spLocks noGrp="1"/>
          </p:cNvSpPr>
          <p:nvPr>
            <p:ph type="title"/>
          </p:nvPr>
        </p:nvSpPr>
        <p:spPr>
          <a:xfrm>
            <a:off x="2546430" y="540498"/>
            <a:ext cx="7930654" cy="475651"/>
          </a:xfrm>
          <a:prstGeom prst="rect">
            <a:avLst/>
          </a:prstGeom>
        </p:spPr>
        <p:txBody>
          <a:bodyPr spcFirstLastPara="1" vert="horz" wrap="square" lIns="91425" tIns="91425" rIns="91425" bIns="91425" numCol="1" rtlCol="0" anchor="b" anchorCtr="0" compatLnSpc="1">
            <a:prstTxWarp prst="textNoShape">
              <a:avLst/>
            </a:prstTxWarp>
            <a:noAutofit/>
          </a:bodyPr>
          <a:lstStyle/>
          <a:p>
            <a:pPr lvl="0"/>
            <a:r>
              <a:rPr lang="en-US" b="1" dirty="0">
                <a:solidFill>
                  <a:srgbClr val="C00000"/>
                </a:solidFill>
                <a:sym typeface="Arial"/>
              </a:rPr>
              <a:t>Break and Continue in While Loop</a:t>
            </a:r>
          </a:p>
        </p:txBody>
      </p:sp>
      <p:sp>
        <p:nvSpPr>
          <p:cNvPr id="5" name="Rectangle 4"/>
          <p:cNvSpPr/>
          <p:nvPr/>
        </p:nvSpPr>
        <p:spPr>
          <a:xfrm>
            <a:off x="3176286" y="3200907"/>
            <a:ext cx="5486400" cy="3046988"/>
          </a:xfrm>
          <a:prstGeom prst="rect">
            <a:avLst/>
          </a:prstGeom>
        </p:spPr>
        <p:txBody>
          <a:bodyPr wrap="square">
            <a:spAutoFit/>
          </a:bodyPr>
          <a:lstStyle/>
          <a:p>
            <a:r>
              <a:rPr lang="en-US" sz="2400" dirty="0" err="1">
                <a:solidFill>
                  <a:srgbClr val="0000CD"/>
                </a:solidFill>
              </a:rPr>
              <a:t>int</a:t>
            </a:r>
            <a:r>
              <a:rPr lang="en-US" sz="2400" dirty="0">
                <a:solidFill>
                  <a:srgbClr val="000000"/>
                </a:solidFill>
              </a:rPr>
              <a:t> </a:t>
            </a:r>
            <a:r>
              <a:rPr lang="en-US" sz="2400" dirty="0" err="1">
                <a:solidFill>
                  <a:srgbClr val="000000"/>
                </a:solidFill>
              </a:rPr>
              <a:t>i</a:t>
            </a:r>
            <a:r>
              <a:rPr lang="en-US" sz="2400" dirty="0">
                <a:solidFill>
                  <a:srgbClr val="000000"/>
                </a:solidFill>
              </a:rPr>
              <a:t> = </a:t>
            </a:r>
            <a:r>
              <a:rPr lang="en-US" sz="2400" dirty="0">
                <a:solidFill>
                  <a:srgbClr val="FF0000"/>
                </a:solidFill>
              </a:rPr>
              <a:t>0</a:t>
            </a:r>
            <a:r>
              <a:rPr lang="en-US" sz="2400" dirty="0">
                <a:solidFill>
                  <a:srgbClr val="000000"/>
                </a:solidFill>
              </a:rPr>
              <a:t>;</a:t>
            </a:r>
            <a:br>
              <a:rPr lang="en-US" sz="2400" dirty="0">
                <a:solidFill>
                  <a:srgbClr val="000000"/>
                </a:solidFill>
              </a:rPr>
            </a:br>
            <a:r>
              <a:rPr lang="en-US" sz="2400" dirty="0">
                <a:solidFill>
                  <a:srgbClr val="0000CD"/>
                </a:solidFill>
              </a:rPr>
              <a:t>while</a:t>
            </a:r>
            <a:r>
              <a:rPr lang="en-US" sz="2400" dirty="0">
                <a:solidFill>
                  <a:srgbClr val="000000"/>
                </a:solidFill>
              </a:rPr>
              <a:t> (</a:t>
            </a:r>
            <a:r>
              <a:rPr lang="en-US" sz="2400" dirty="0" err="1">
                <a:solidFill>
                  <a:srgbClr val="000000"/>
                </a:solidFill>
              </a:rPr>
              <a:t>i</a:t>
            </a:r>
            <a:r>
              <a:rPr lang="en-US" sz="2400" dirty="0">
                <a:solidFill>
                  <a:srgbClr val="000000"/>
                </a:solidFill>
              </a:rPr>
              <a:t> &lt; </a:t>
            </a:r>
            <a:r>
              <a:rPr lang="en-US" sz="2400" dirty="0">
                <a:solidFill>
                  <a:srgbClr val="FF0000"/>
                </a:solidFill>
              </a:rPr>
              <a:t>10</a:t>
            </a:r>
            <a:r>
              <a:rPr lang="en-US" sz="2400" dirty="0">
                <a:solidFill>
                  <a:srgbClr val="000000"/>
                </a:solidFill>
              </a:rPr>
              <a:t>) {</a:t>
            </a:r>
            <a:br>
              <a:rPr lang="en-US" sz="2400" dirty="0">
                <a:solidFill>
                  <a:srgbClr val="000000"/>
                </a:solidFill>
              </a:rPr>
            </a:br>
            <a:r>
              <a:rPr lang="en-US" sz="2400" dirty="0">
                <a:solidFill>
                  <a:srgbClr val="000000"/>
                </a:solidFill>
              </a:rPr>
              <a:t>  </a:t>
            </a:r>
            <a:r>
              <a:rPr lang="en-US" sz="2400" dirty="0" err="1">
                <a:solidFill>
                  <a:srgbClr val="000000"/>
                </a:solidFill>
              </a:rPr>
              <a:t>cout</a:t>
            </a:r>
            <a:r>
              <a:rPr lang="en-US" sz="2400" dirty="0">
                <a:solidFill>
                  <a:srgbClr val="000000"/>
                </a:solidFill>
              </a:rPr>
              <a:t> &lt;&lt; </a:t>
            </a:r>
            <a:r>
              <a:rPr lang="en-US" sz="2400" dirty="0" err="1">
                <a:solidFill>
                  <a:srgbClr val="000000"/>
                </a:solidFill>
              </a:rPr>
              <a:t>i</a:t>
            </a:r>
            <a:r>
              <a:rPr lang="en-US" sz="2400" dirty="0">
                <a:solidFill>
                  <a:srgbClr val="000000"/>
                </a:solidFill>
              </a:rPr>
              <a:t> &lt;&lt; </a:t>
            </a:r>
            <a:r>
              <a:rPr lang="en-US" sz="2400" dirty="0">
                <a:solidFill>
                  <a:srgbClr val="A52A2A"/>
                </a:solidFill>
              </a:rPr>
              <a:t>"\n"</a:t>
            </a:r>
            <a:r>
              <a:rPr lang="en-US" sz="2400" dirty="0">
                <a:solidFill>
                  <a:srgbClr val="000000"/>
                </a:solidFill>
              </a:rPr>
              <a:t>;</a:t>
            </a:r>
            <a:br>
              <a:rPr lang="en-US" sz="2400" dirty="0">
                <a:solidFill>
                  <a:srgbClr val="000000"/>
                </a:solidFill>
              </a:rPr>
            </a:br>
            <a:r>
              <a:rPr lang="en-US" sz="2400" dirty="0">
                <a:solidFill>
                  <a:srgbClr val="000000"/>
                </a:solidFill>
              </a:rPr>
              <a:t>  </a:t>
            </a:r>
            <a:r>
              <a:rPr lang="en-US" sz="2400" dirty="0" err="1">
                <a:solidFill>
                  <a:srgbClr val="000000"/>
                </a:solidFill>
              </a:rPr>
              <a:t>i</a:t>
            </a:r>
            <a:r>
              <a:rPr lang="en-US" sz="2400" dirty="0">
                <a:solidFill>
                  <a:srgbClr val="000000"/>
                </a:solidFill>
              </a:rPr>
              <a:t>++;</a:t>
            </a:r>
            <a:br>
              <a:rPr lang="en-US" sz="2400" dirty="0">
                <a:solidFill>
                  <a:srgbClr val="000000"/>
                </a:solidFill>
              </a:rPr>
            </a:br>
            <a:r>
              <a:rPr lang="en-US" sz="2400" dirty="0">
                <a:solidFill>
                  <a:srgbClr val="000000"/>
                </a:solidFill>
              </a:rPr>
              <a:t>  </a:t>
            </a:r>
            <a:r>
              <a:rPr lang="en-US" sz="2400" dirty="0">
                <a:solidFill>
                  <a:srgbClr val="0000CD"/>
                </a:solidFill>
              </a:rPr>
              <a:t>if</a:t>
            </a:r>
            <a:r>
              <a:rPr lang="en-US" sz="2400" dirty="0">
                <a:solidFill>
                  <a:srgbClr val="000000"/>
                </a:solidFill>
              </a:rPr>
              <a:t> (</a:t>
            </a:r>
            <a:r>
              <a:rPr lang="en-US" sz="2400" dirty="0" err="1">
                <a:solidFill>
                  <a:srgbClr val="000000"/>
                </a:solidFill>
              </a:rPr>
              <a:t>i</a:t>
            </a:r>
            <a:r>
              <a:rPr lang="en-US" sz="2400" dirty="0">
                <a:solidFill>
                  <a:srgbClr val="000000"/>
                </a:solidFill>
              </a:rPr>
              <a:t> == </a:t>
            </a:r>
            <a:r>
              <a:rPr lang="en-US" sz="2400" dirty="0">
                <a:solidFill>
                  <a:srgbClr val="FF0000"/>
                </a:solidFill>
              </a:rPr>
              <a:t>4</a:t>
            </a:r>
            <a:r>
              <a:rPr lang="en-US" sz="2400" dirty="0">
                <a:solidFill>
                  <a:srgbClr val="000000"/>
                </a:solidFill>
              </a:rPr>
              <a:t>) {</a:t>
            </a:r>
            <a:br>
              <a:rPr lang="en-US" sz="2400" dirty="0">
                <a:solidFill>
                  <a:srgbClr val="000000"/>
                </a:solidFill>
              </a:rPr>
            </a:br>
            <a:r>
              <a:rPr lang="en-US" sz="2400" dirty="0">
                <a:solidFill>
                  <a:srgbClr val="000000"/>
                </a:solidFill>
              </a:rPr>
              <a:t>    </a:t>
            </a:r>
            <a:r>
              <a:rPr lang="en-US" sz="2400" dirty="0">
                <a:solidFill>
                  <a:srgbClr val="0000CD"/>
                </a:solidFill>
              </a:rPr>
              <a:t>break</a:t>
            </a:r>
            <a:r>
              <a:rPr lang="en-US" sz="2400" dirty="0">
                <a:solidFill>
                  <a:srgbClr val="000000"/>
                </a:solidFill>
              </a:rPr>
              <a:t>;</a:t>
            </a:r>
            <a:br>
              <a:rPr lang="en-US" sz="2400" dirty="0">
                <a:solidFill>
                  <a:srgbClr val="000000"/>
                </a:solidFill>
              </a:rPr>
            </a:br>
            <a:r>
              <a:rPr lang="en-US" sz="2400" dirty="0">
                <a:solidFill>
                  <a:srgbClr val="000000"/>
                </a:solidFill>
              </a:rPr>
              <a:t>  }</a:t>
            </a:r>
            <a:br>
              <a:rPr lang="en-US" sz="2400" dirty="0">
                <a:solidFill>
                  <a:srgbClr val="000000"/>
                </a:solidFill>
              </a:rPr>
            </a:br>
            <a:r>
              <a:rPr lang="en-US" sz="2400" dirty="0">
                <a:solidFill>
                  <a:srgbClr val="000000"/>
                </a:solidFill>
              </a:rPr>
              <a:t>} </a:t>
            </a:r>
            <a:endParaRPr lang="en-US" sz="2400" dirty="0"/>
          </a:p>
        </p:txBody>
      </p:sp>
      <p:sp>
        <p:nvSpPr>
          <p:cNvPr id="2" name="Slide Number Placeholder 1">
            <a:extLst>
              <a:ext uri="{FF2B5EF4-FFF2-40B4-BE49-F238E27FC236}">
                <a16:creationId xmlns:a16="http://schemas.microsoft.com/office/drawing/2014/main" id="{CF9993C5-29AE-B962-283E-0B77F298CE9D}"/>
              </a:ext>
            </a:extLst>
          </p:cNvPr>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343508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006998" y="1397052"/>
            <a:ext cx="8458200" cy="528204"/>
          </a:xfrm>
          <a:prstGeom prst="rect">
            <a:avLst/>
          </a:prstGeom>
        </p:spPr>
        <p:txBody>
          <a:bodyPr spcFirstLastPara="1" vert="horz" wrap="square" lIns="91425" tIns="91425" rIns="91425" bIns="91425" numCol="1" rtlCol="0" anchor="t" anchorCtr="0" compatLnSpc="1">
            <a:prstTxWarp prst="textNoShape">
              <a:avLst/>
            </a:prstTxWarp>
            <a:noAutofit/>
          </a:bodyPr>
          <a:lstStyle/>
          <a:p>
            <a:pPr marL="342900" indent="-342900" algn="just">
              <a:buFont typeface="Arial" panose="020B0604020202020204" pitchFamily="34" charset="0"/>
              <a:buChar char="•"/>
            </a:pPr>
            <a:r>
              <a:rPr lang="en-US" sz="2400" dirty="0"/>
              <a:t>You can also use </a:t>
            </a:r>
            <a:r>
              <a:rPr lang="en-US" sz="2400" dirty="0">
                <a:solidFill>
                  <a:srgbClr val="0070C0"/>
                </a:solidFill>
              </a:rPr>
              <a:t>break</a:t>
            </a:r>
            <a:r>
              <a:rPr lang="en-US" sz="2400" dirty="0"/>
              <a:t> and </a:t>
            </a:r>
            <a:r>
              <a:rPr lang="en-US" sz="2400" dirty="0">
                <a:solidFill>
                  <a:srgbClr val="0070C0"/>
                </a:solidFill>
              </a:rPr>
              <a:t>continue</a:t>
            </a:r>
            <a:r>
              <a:rPr lang="en-US" sz="2400" dirty="0"/>
              <a:t> in while loops:</a:t>
            </a:r>
          </a:p>
          <a:p>
            <a:pPr marL="342900" indent="-342900" algn="just">
              <a:buFont typeface="Arial" panose="020B0604020202020204" pitchFamily="34" charset="0"/>
              <a:buChar char="•"/>
            </a:pPr>
            <a:endParaRPr lang="en-US" sz="2400" b="1" dirty="0"/>
          </a:p>
          <a:p>
            <a:pPr marL="342900" indent="-342900" algn="just">
              <a:buFont typeface="Arial" panose="020B0604020202020204" pitchFamily="34" charset="0"/>
              <a:buChar char="•"/>
            </a:pPr>
            <a:r>
              <a:rPr lang="en-US" sz="2400" b="1" dirty="0"/>
              <a:t>Continue example: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dirty="0"/>
          </a:p>
        </p:txBody>
      </p:sp>
      <p:sp>
        <p:nvSpPr>
          <p:cNvPr id="133" name="Google Shape;133;p19"/>
          <p:cNvSpPr txBox="1">
            <a:spLocks noGrp="1"/>
          </p:cNvSpPr>
          <p:nvPr>
            <p:ph type="title"/>
          </p:nvPr>
        </p:nvSpPr>
        <p:spPr>
          <a:xfrm>
            <a:off x="2514600" y="487946"/>
            <a:ext cx="7962484" cy="528204"/>
          </a:xfrm>
          <a:prstGeom prst="rect">
            <a:avLst/>
          </a:prstGeom>
        </p:spPr>
        <p:txBody>
          <a:bodyPr spcFirstLastPara="1" vert="horz" wrap="square" lIns="91425" tIns="91425" rIns="91425" bIns="91425" numCol="1" rtlCol="0" anchor="b" anchorCtr="0" compatLnSpc="1">
            <a:prstTxWarp prst="textNoShape">
              <a:avLst/>
            </a:prstTxWarp>
            <a:noAutofit/>
          </a:bodyPr>
          <a:lstStyle/>
          <a:p>
            <a:pPr lvl="0"/>
            <a:r>
              <a:rPr lang="en-US" b="1" dirty="0">
                <a:solidFill>
                  <a:srgbClr val="C00000"/>
                </a:solidFill>
                <a:sym typeface="Arial"/>
              </a:rPr>
              <a:t>Break and Continue in While Loop</a:t>
            </a:r>
          </a:p>
        </p:txBody>
      </p:sp>
      <p:sp>
        <p:nvSpPr>
          <p:cNvPr id="2" name="Rectangle 1"/>
          <p:cNvSpPr/>
          <p:nvPr/>
        </p:nvSpPr>
        <p:spPr>
          <a:xfrm>
            <a:off x="3266955" y="3138379"/>
            <a:ext cx="4800600" cy="2862322"/>
          </a:xfrm>
          <a:prstGeom prst="rect">
            <a:avLst/>
          </a:prstGeom>
        </p:spPr>
        <p:txBody>
          <a:bodyPr wrap="square">
            <a:spAutoFit/>
          </a:bodyPr>
          <a:lstStyle/>
          <a:p>
            <a:r>
              <a:rPr lang="en-US" sz="2000" dirty="0" err="1">
                <a:solidFill>
                  <a:srgbClr val="0000CD"/>
                </a:solidFill>
              </a:rPr>
              <a:t>int</a:t>
            </a:r>
            <a:r>
              <a:rPr lang="en-US" sz="2000" dirty="0">
                <a:solidFill>
                  <a:srgbClr val="000000"/>
                </a:solidFill>
              </a:rPr>
              <a:t> </a:t>
            </a:r>
            <a:r>
              <a:rPr lang="en-US" sz="2000" dirty="0" err="1">
                <a:solidFill>
                  <a:srgbClr val="000000"/>
                </a:solidFill>
              </a:rPr>
              <a:t>i</a:t>
            </a:r>
            <a:r>
              <a:rPr lang="en-US" sz="2000" dirty="0">
                <a:solidFill>
                  <a:srgbClr val="000000"/>
                </a:solidFill>
              </a:rPr>
              <a:t> = </a:t>
            </a:r>
            <a:r>
              <a:rPr lang="en-US" sz="2000" dirty="0">
                <a:solidFill>
                  <a:srgbClr val="FF0000"/>
                </a:solidFill>
              </a:rPr>
              <a:t>0</a:t>
            </a:r>
            <a:r>
              <a:rPr lang="en-US" sz="2000" dirty="0">
                <a:solidFill>
                  <a:srgbClr val="000000"/>
                </a:solidFill>
              </a:rPr>
              <a:t>;</a:t>
            </a:r>
            <a:br>
              <a:rPr lang="en-US" sz="2000" dirty="0">
                <a:solidFill>
                  <a:srgbClr val="000000"/>
                </a:solidFill>
              </a:rPr>
            </a:br>
            <a:r>
              <a:rPr lang="en-US" sz="2000" dirty="0">
                <a:solidFill>
                  <a:srgbClr val="0000CD"/>
                </a:solidFill>
              </a:rPr>
              <a:t>while</a:t>
            </a:r>
            <a:r>
              <a:rPr lang="en-US" sz="2000" dirty="0">
                <a:solidFill>
                  <a:srgbClr val="000000"/>
                </a:solidFill>
              </a:rPr>
              <a:t> (</a:t>
            </a:r>
            <a:r>
              <a:rPr lang="en-US" sz="2000" dirty="0" err="1">
                <a:solidFill>
                  <a:srgbClr val="000000"/>
                </a:solidFill>
              </a:rPr>
              <a:t>i</a:t>
            </a:r>
            <a:r>
              <a:rPr lang="en-US" sz="2000" dirty="0">
                <a:solidFill>
                  <a:srgbClr val="000000"/>
                </a:solidFill>
              </a:rPr>
              <a:t> &lt; </a:t>
            </a:r>
            <a:r>
              <a:rPr lang="en-US" sz="2000" dirty="0">
                <a:solidFill>
                  <a:srgbClr val="FF0000"/>
                </a:solidFill>
              </a:rPr>
              <a:t>10</a:t>
            </a:r>
            <a:r>
              <a:rPr lang="en-US" sz="2000" dirty="0">
                <a:solidFill>
                  <a:srgbClr val="000000"/>
                </a:solidFill>
              </a:rPr>
              <a:t>) {</a:t>
            </a:r>
            <a:br>
              <a:rPr lang="en-US" sz="2000" dirty="0">
                <a:solidFill>
                  <a:srgbClr val="000000"/>
                </a:solidFill>
              </a:rPr>
            </a:br>
            <a:r>
              <a:rPr lang="en-US" sz="2000" dirty="0">
                <a:solidFill>
                  <a:srgbClr val="000000"/>
                </a:solidFill>
              </a:rPr>
              <a:t>  </a:t>
            </a:r>
            <a:r>
              <a:rPr lang="en-US" sz="2000" dirty="0">
                <a:solidFill>
                  <a:srgbClr val="0000CD"/>
                </a:solidFill>
              </a:rPr>
              <a:t>if</a:t>
            </a:r>
            <a:r>
              <a:rPr lang="en-US" sz="2000" dirty="0">
                <a:solidFill>
                  <a:srgbClr val="000000"/>
                </a:solidFill>
              </a:rPr>
              <a:t> (</a:t>
            </a:r>
            <a:r>
              <a:rPr lang="en-US" sz="2000" dirty="0" err="1">
                <a:solidFill>
                  <a:srgbClr val="000000"/>
                </a:solidFill>
              </a:rPr>
              <a:t>i</a:t>
            </a:r>
            <a:r>
              <a:rPr lang="en-US" sz="2000" dirty="0">
                <a:solidFill>
                  <a:srgbClr val="000000"/>
                </a:solidFill>
              </a:rPr>
              <a:t> == </a:t>
            </a:r>
            <a:r>
              <a:rPr lang="en-US" sz="2000" dirty="0">
                <a:solidFill>
                  <a:srgbClr val="FF0000"/>
                </a:solidFill>
              </a:rPr>
              <a:t>4</a:t>
            </a:r>
            <a:r>
              <a:rPr lang="en-US" sz="2000" dirty="0">
                <a:solidFill>
                  <a:srgbClr val="000000"/>
                </a:solidFill>
              </a:rPr>
              <a:t>) {</a:t>
            </a:r>
            <a:br>
              <a:rPr lang="en-US" sz="2000" dirty="0">
                <a:solidFill>
                  <a:srgbClr val="000000"/>
                </a:solidFill>
              </a:rPr>
            </a:br>
            <a:r>
              <a:rPr lang="en-US" sz="2000" dirty="0">
                <a:solidFill>
                  <a:srgbClr val="000000"/>
                </a:solidFill>
              </a:rPr>
              <a:t>    </a:t>
            </a:r>
            <a:r>
              <a:rPr lang="en-US" sz="2000" dirty="0" err="1">
                <a:solidFill>
                  <a:srgbClr val="000000"/>
                </a:solidFill>
              </a:rPr>
              <a:t>i</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a:solidFill>
                  <a:srgbClr val="0000CD"/>
                </a:solidFill>
              </a:rPr>
              <a:t>continue</a:t>
            </a:r>
            <a:r>
              <a:rPr lang="en-US" sz="2000" dirty="0">
                <a:solidFill>
                  <a:srgbClr val="000000"/>
                </a:solidFill>
              </a:rPr>
              <a:t>;</a:t>
            </a:r>
            <a:br>
              <a:rPr lang="en-US" sz="2000" dirty="0">
                <a:solidFill>
                  <a:srgbClr val="000000"/>
                </a:solidFill>
              </a:rPr>
            </a:br>
            <a:r>
              <a:rPr lang="en-US" sz="2000" dirty="0">
                <a:solidFill>
                  <a:srgbClr val="000000"/>
                </a:solidFill>
              </a:rPr>
              <a:t>  }</a:t>
            </a:r>
            <a:br>
              <a:rPr lang="en-US" sz="2000" dirty="0">
                <a:solidFill>
                  <a:srgbClr val="000000"/>
                </a:solidFill>
              </a:rPr>
            </a:br>
            <a:r>
              <a:rPr lang="en-US" sz="2000" dirty="0">
                <a:solidFill>
                  <a:srgbClr val="000000"/>
                </a:solidFill>
              </a:rPr>
              <a:t>  </a:t>
            </a:r>
            <a:r>
              <a:rPr lang="en-US" sz="2000" dirty="0" err="1">
                <a:solidFill>
                  <a:srgbClr val="000000"/>
                </a:solidFill>
              </a:rPr>
              <a:t>cout</a:t>
            </a:r>
            <a:r>
              <a:rPr lang="en-US" sz="2000" dirty="0">
                <a:solidFill>
                  <a:srgbClr val="000000"/>
                </a:solidFill>
              </a:rPr>
              <a:t> &lt;&lt; </a:t>
            </a:r>
            <a:r>
              <a:rPr lang="en-US" sz="2000" dirty="0" err="1">
                <a:solidFill>
                  <a:srgbClr val="000000"/>
                </a:solidFill>
              </a:rPr>
              <a:t>i</a:t>
            </a:r>
            <a:r>
              <a:rPr lang="en-US" sz="2000" dirty="0">
                <a:solidFill>
                  <a:srgbClr val="000000"/>
                </a:solidFill>
              </a:rPr>
              <a:t> &lt;&lt; </a:t>
            </a:r>
            <a:r>
              <a:rPr lang="en-US" sz="2000" dirty="0">
                <a:solidFill>
                  <a:srgbClr val="A52A2A"/>
                </a:solidFill>
              </a:rPr>
              <a:t>"\n"</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dirty="0" err="1">
                <a:solidFill>
                  <a:srgbClr val="000000"/>
                </a:solidFill>
              </a:rPr>
              <a:t>i</a:t>
            </a:r>
            <a:r>
              <a:rPr lang="en-US" sz="2000" dirty="0">
                <a:solidFill>
                  <a:srgbClr val="000000"/>
                </a:solidFill>
              </a:rPr>
              <a:t>++;</a:t>
            </a:r>
            <a:br>
              <a:rPr lang="en-US" sz="2000" dirty="0">
                <a:solidFill>
                  <a:srgbClr val="000000"/>
                </a:solidFill>
              </a:rPr>
            </a:br>
            <a:r>
              <a:rPr lang="en-US" sz="2000" dirty="0">
                <a:solidFill>
                  <a:srgbClr val="000000"/>
                </a:solidFill>
              </a:rPr>
              <a:t>} </a:t>
            </a:r>
            <a:endParaRPr lang="en-US" sz="2000" dirty="0"/>
          </a:p>
        </p:txBody>
      </p:sp>
      <p:sp>
        <p:nvSpPr>
          <p:cNvPr id="3" name="Slide Number Placeholder 2">
            <a:extLst>
              <a:ext uri="{FF2B5EF4-FFF2-40B4-BE49-F238E27FC236}">
                <a16:creationId xmlns:a16="http://schemas.microsoft.com/office/drawing/2014/main" id="{B8E44F42-9F3D-2ED6-0B0E-12FC264704D2}"/>
              </a:ext>
            </a:extLst>
          </p:cNvPr>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3698424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79263"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5" descr="&lt;strong&gt;Thank you PNG&lt;/strong&g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73" y="3928010"/>
            <a:ext cx="3543824" cy="885956"/>
          </a:xfrm>
          <a:prstGeom prst="rect">
            <a:avLst/>
          </a:prstGeom>
        </p:spPr>
      </p:pic>
      <p:pic>
        <p:nvPicPr>
          <p:cNvPr id="2" name="Picture 1">
            <a:extLst>
              <a:ext uri="{FF2B5EF4-FFF2-40B4-BE49-F238E27FC236}">
                <a16:creationId xmlns:a16="http://schemas.microsoft.com/office/drawing/2014/main" id="{DCB2DC1F-F7EA-6225-D949-BFC44BE51E8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43290" y="1005839"/>
            <a:ext cx="2713990" cy="978923"/>
          </a:xfrm>
          <a:prstGeom prst="rect">
            <a:avLst/>
          </a:prstGeom>
          <a:noFill/>
          <a:ln>
            <a:noFill/>
          </a:ln>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7249650" y="176686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20" name="Google Shape;120;p18"/>
          <p:cNvCxnSpPr/>
          <p:nvPr/>
        </p:nvCxnSpPr>
        <p:spPr>
          <a:xfrm rot="10800000" flipH="1">
            <a:off x="8329299" y="139820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8975750" y="203937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9125250" y="269326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7399408" y="191478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6639" y="2046462"/>
            <a:ext cx="1171413" cy="1316864"/>
          </a:xfrm>
          <a:prstGeom prst="rect">
            <a:avLst/>
          </a:prstGeom>
        </p:spPr>
      </p:pic>
      <p:sp>
        <p:nvSpPr>
          <p:cNvPr id="11" name="Google Shape;110;p17"/>
          <p:cNvSpPr txBox="1">
            <a:spLocks/>
          </p:cNvSpPr>
          <p:nvPr/>
        </p:nvSpPr>
        <p:spPr>
          <a:xfrm>
            <a:off x="823473" y="1063889"/>
            <a:ext cx="5396030" cy="668625"/>
          </a:xfrm>
          <a:prstGeom prst="rect">
            <a:avLst/>
          </a:prstGeom>
        </p:spPr>
        <p:txBody>
          <a:bodyPr spcFirstLastPara="1" vert="horz" wrap="square" lIns="91425" tIns="91425" rIns="91425" bIns="91425" numCol="1" anchor="b" anchorCtr="0" compatLnSpc="1">
            <a:prstTxWarp prst="textNoShape">
              <a:avLst/>
            </a:prstTxWarp>
            <a:noAutofit/>
          </a:bodyPr>
          <a:lstStyle>
            <a:lvl1pPr algn="l" rtl="0" eaLnBrk="1" fontAlgn="base" hangingPunct="1">
              <a:spcBef>
                <a:spcPct val="0"/>
              </a:spcBef>
              <a:spcAft>
                <a:spcPct val="0"/>
              </a:spcAft>
              <a:defRPr sz="3200">
                <a:solidFill>
                  <a:schemeClr val="bg2"/>
                </a:solidFill>
                <a:latin typeface="+mj-lt"/>
                <a:ea typeface="+mj-ea"/>
                <a:cs typeface="+mj-cs"/>
              </a:defRPr>
            </a:lvl1pPr>
            <a:lvl2pPr algn="l" rtl="0" eaLnBrk="1" fontAlgn="base" hangingPunct="1">
              <a:spcBef>
                <a:spcPct val="0"/>
              </a:spcBef>
              <a:spcAft>
                <a:spcPct val="0"/>
              </a:spcAft>
              <a:defRPr sz="3200">
                <a:solidFill>
                  <a:schemeClr val="bg2"/>
                </a:solidFill>
                <a:latin typeface="Arial" charset="0"/>
              </a:defRPr>
            </a:lvl2pPr>
            <a:lvl3pPr algn="l" rtl="0" eaLnBrk="1" fontAlgn="base" hangingPunct="1">
              <a:spcBef>
                <a:spcPct val="0"/>
              </a:spcBef>
              <a:spcAft>
                <a:spcPct val="0"/>
              </a:spcAft>
              <a:defRPr sz="3200">
                <a:solidFill>
                  <a:schemeClr val="bg2"/>
                </a:solidFill>
                <a:latin typeface="Arial" charset="0"/>
              </a:defRPr>
            </a:lvl3pPr>
            <a:lvl4pPr algn="l" rtl="0" eaLnBrk="1" fontAlgn="base" hangingPunct="1">
              <a:spcBef>
                <a:spcPct val="0"/>
              </a:spcBef>
              <a:spcAft>
                <a:spcPct val="0"/>
              </a:spcAft>
              <a:defRPr sz="3200">
                <a:solidFill>
                  <a:schemeClr val="bg2"/>
                </a:solidFill>
                <a:latin typeface="Arial" charset="0"/>
              </a:defRPr>
            </a:lvl4pPr>
            <a:lvl5pPr algn="l" rtl="0" eaLnBrk="1" fontAlgn="base" hangingPunct="1">
              <a:spcBef>
                <a:spcPct val="0"/>
              </a:spcBef>
              <a:spcAft>
                <a:spcPct val="0"/>
              </a:spcAft>
              <a:defRPr sz="3200">
                <a:solidFill>
                  <a:schemeClr val="bg2"/>
                </a:solidFill>
                <a:latin typeface="Arial" charset="0"/>
              </a:defRPr>
            </a:lvl5pPr>
            <a:lvl6pPr marL="457200" algn="l" rtl="0" eaLnBrk="1" fontAlgn="base" hangingPunct="1">
              <a:spcBef>
                <a:spcPct val="0"/>
              </a:spcBef>
              <a:spcAft>
                <a:spcPct val="0"/>
              </a:spcAft>
              <a:defRPr sz="3200">
                <a:solidFill>
                  <a:schemeClr val="bg2"/>
                </a:solidFill>
                <a:latin typeface="Arial" charset="0"/>
              </a:defRPr>
            </a:lvl6pPr>
            <a:lvl7pPr marL="914400" algn="l" rtl="0" eaLnBrk="1" fontAlgn="base" hangingPunct="1">
              <a:spcBef>
                <a:spcPct val="0"/>
              </a:spcBef>
              <a:spcAft>
                <a:spcPct val="0"/>
              </a:spcAft>
              <a:defRPr sz="3200">
                <a:solidFill>
                  <a:schemeClr val="bg2"/>
                </a:solidFill>
                <a:latin typeface="Arial" charset="0"/>
              </a:defRPr>
            </a:lvl7pPr>
            <a:lvl8pPr marL="1371600" algn="l" rtl="0" eaLnBrk="1" fontAlgn="base" hangingPunct="1">
              <a:spcBef>
                <a:spcPct val="0"/>
              </a:spcBef>
              <a:spcAft>
                <a:spcPct val="0"/>
              </a:spcAft>
              <a:defRPr sz="3200">
                <a:solidFill>
                  <a:schemeClr val="bg2"/>
                </a:solidFill>
                <a:latin typeface="Arial" charset="0"/>
              </a:defRPr>
            </a:lvl8pPr>
            <a:lvl9pPr marL="1828800" algn="l" rtl="0" eaLnBrk="1" fontAlgn="base" hangingPunct="1">
              <a:spcBef>
                <a:spcPct val="0"/>
              </a:spcBef>
              <a:spcAft>
                <a:spcPct val="0"/>
              </a:spcAft>
              <a:defRPr sz="3200">
                <a:solidFill>
                  <a:schemeClr val="bg2"/>
                </a:solidFill>
                <a:latin typeface="Arial" charset="0"/>
              </a:defRPr>
            </a:lvl9pPr>
          </a:lstStyle>
          <a:p>
            <a:r>
              <a:rPr lang="en-US" sz="2800" b="1" kern="0" dirty="0">
                <a:solidFill>
                  <a:srgbClr val="C00000"/>
                </a:solidFill>
              </a:rPr>
              <a:t>Content</a:t>
            </a:r>
          </a:p>
        </p:txBody>
      </p:sp>
      <p:sp>
        <p:nvSpPr>
          <p:cNvPr id="2" name="Google Shape;118;p18">
            <a:extLst>
              <a:ext uri="{FF2B5EF4-FFF2-40B4-BE49-F238E27FC236}">
                <a16:creationId xmlns:a16="http://schemas.microsoft.com/office/drawing/2014/main" id="{CF326D8E-1874-155A-FFBE-9C03BF1D9C2D}"/>
              </a:ext>
            </a:extLst>
          </p:cNvPr>
          <p:cNvSpPr txBox="1">
            <a:spLocks/>
          </p:cNvSpPr>
          <p:nvPr/>
        </p:nvSpPr>
        <p:spPr>
          <a:xfrm>
            <a:off x="2839274" y="538949"/>
            <a:ext cx="6305076" cy="679213"/>
          </a:xfrm>
          <a:prstGeom prst="rect">
            <a:avLst/>
          </a:prstGeom>
        </p:spPr>
        <p:txBody>
          <a:bodyPr spcFirstLastPara="1" vert="horz" wrap="square" lIns="91425" tIns="91425" rIns="91425" bIns="91425" numCol="1" rtlCol="0" anchor="b" anchorCtr="0" compatLnSpc="1">
            <a:prstTxWarp prst="textNoShape">
              <a:avLst/>
            </a:prstTxWarp>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 b="1" dirty="0">
                <a:solidFill>
                  <a:srgbClr val="0070C0"/>
                </a:solidFill>
              </a:rPr>
              <a:t>Lecture 4: </a:t>
            </a:r>
            <a:r>
              <a:rPr lang="en-US" b="1" dirty="0">
                <a:solidFill>
                  <a:srgbClr val="0070C0"/>
                </a:solidFill>
              </a:rPr>
              <a:t>Flow of Control</a:t>
            </a:r>
          </a:p>
        </p:txBody>
      </p:sp>
      <p:sp>
        <p:nvSpPr>
          <p:cNvPr id="4" name="Slide Number Placeholder 3">
            <a:extLst>
              <a:ext uri="{FF2B5EF4-FFF2-40B4-BE49-F238E27FC236}">
                <a16:creationId xmlns:a16="http://schemas.microsoft.com/office/drawing/2014/main" id="{D3E7EFED-D691-17DA-513B-FED93CD7A838}"/>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Google Shape;119;p18">
            <a:extLst>
              <a:ext uri="{FF2B5EF4-FFF2-40B4-BE49-F238E27FC236}">
                <a16:creationId xmlns:a16="http://schemas.microsoft.com/office/drawing/2014/main" id="{0AA3ADF9-D059-F166-A27F-61056BA3943A}"/>
              </a:ext>
            </a:extLst>
          </p:cNvPr>
          <p:cNvSpPr txBox="1">
            <a:spLocks/>
          </p:cNvSpPr>
          <p:nvPr/>
        </p:nvSpPr>
        <p:spPr>
          <a:xfrm>
            <a:off x="1898331" y="2258876"/>
            <a:ext cx="5426198" cy="2617925"/>
          </a:xfrm>
          <a:prstGeom prst="rect">
            <a:avLst/>
          </a:prstGeom>
        </p:spPr>
        <p:txBody>
          <a:bodyPr spcFirstLastPara="1" vert="horz" wrap="square" lIns="91425" tIns="91425" rIns="91425" bIns="91425" numCol="1" rtlCol="0" anchor="t" anchorCtr="0" compatLnSpc="1">
            <a:prstTxWarp prst="textNoShape">
              <a:avLst/>
            </a:prstTxWarp>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50000"/>
              </a:lnSpc>
              <a:buFont typeface="+mj-lt"/>
              <a:buAutoNum type="arabicPeriod"/>
              <a:defRPr/>
            </a:pPr>
            <a:r>
              <a:rPr lang="en-US" sz="2000" b="1"/>
              <a:t>C++ Conditions and If Statements</a:t>
            </a:r>
          </a:p>
          <a:p>
            <a:pPr>
              <a:lnSpc>
                <a:spcPct val="150000"/>
              </a:lnSpc>
              <a:buFont typeface="+mj-lt"/>
              <a:buAutoNum type="arabicPeriod"/>
              <a:defRPr/>
            </a:pPr>
            <a:r>
              <a:rPr lang="en-US" sz="2000" b="1"/>
              <a:t>C++ Switch</a:t>
            </a:r>
          </a:p>
          <a:p>
            <a:pPr>
              <a:lnSpc>
                <a:spcPct val="150000"/>
              </a:lnSpc>
              <a:buFont typeface="+mj-lt"/>
              <a:buAutoNum type="arabicPeriod"/>
              <a:defRPr/>
            </a:pPr>
            <a:r>
              <a:rPr lang="en-US" sz="2000" b="1"/>
              <a:t>C++ Loops</a:t>
            </a:r>
          </a:p>
          <a:p>
            <a:pPr marL="0" indent="0">
              <a:lnSpc>
                <a:spcPct val="150000"/>
              </a:lnSpc>
              <a:buFont typeface="Wingdings 2" panose="05020102010507070707" pitchFamily="18" charset="2"/>
              <a:buNone/>
              <a:defRPr/>
            </a:pPr>
            <a:endParaRPr lang="en-US" sz="2000" b="1"/>
          </a:p>
          <a:p>
            <a:pPr>
              <a:lnSpc>
                <a:spcPct val="150000"/>
              </a:lnSpc>
              <a:buFont typeface="+mj-lt"/>
              <a:buAutoNum type="arabicPeriod"/>
              <a:defRPr/>
            </a:pPr>
            <a:endParaRPr lang="en-US" sz="2000" b="1" dirty="0"/>
          </a:p>
        </p:txBody>
      </p:sp>
    </p:spTree>
    <p:extLst>
      <p:ext uri="{BB962C8B-B14F-4D97-AF65-F5344CB8AC3E}">
        <p14:creationId xmlns:p14="http://schemas.microsoft.com/office/powerpoint/2010/main" val="81386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976214-2081-8E9B-759A-057CA119521C}"/>
              </a:ext>
            </a:extLst>
          </p:cNvPr>
          <p:cNvSpPr>
            <a:spLocks noGrp="1"/>
          </p:cNvSpPr>
          <p:nvPr>
            <p:ph type="sldNum" sz="quarter" idx="12"/>
          </p:nvPr>
        </p:nvSpPr>
        <p:spPr/>
        <p:txBody>
          <a:bodyPr/>
          <a:lstStyle/>
          <a:p>
            <a:fld id="{D57F1E4F-1CFF-5643-939E-217C01CDF565}" type="slidenum">
              <a:rPr lang="en-US" smtClean="0"/>
              <a:pPr/>
              <a:t>4</a:t>
            </a:fld>
            <a:endParaRPr lang="en-US" dirty="0"/>
          </a:p>
        </p:txBody>
      </p:sp>
      <p:graphicFrame>
        <p:nvGraphicFramePr>
          <p:cNvPr id="3" name="Table 2">
            <a:extLst>
              <a:ext uri="{FF2B5EF4-FFF2-40B4-BE49-F238E27FC236}">
                <a16:creationId xmlns:a16="http://schemas.microsoft.com/office/drawing/2014/main" id="{4F782157-19F1-C764-3B6F-D40B14CB23A2}"/>
              </a:ext>
            </a:extLst>
          </p:cNvPr>
          <p:cNvGraphicFramePr>
            <a:graphicFrameLocks noGrp="1"/>
          </p:cNvGraphicFramePr>
          <p:nvPr>
            <p:extLst>
              <p:ext uri="{D42A27DB-BD31-4B8C-83A1-F6EECF244321}">
                <p14:modId xmlns:p14="http://schemas.microsoft.com/office/powerpoint/2010/main" val="4150735375"/>
              </p:ext>
            </p:extLst>
          </p:nvPr>
        </p:nvGraphicFramePr>
        <p:xfrm>
          <a:off x="761354" y="1842766"/>
          <a:ext cx="10669291" cy="3885272"/>
        </p:xfrm>
        <a:graphic>
          <a:graphicData uri="http://schemas.openxmlformats.org/drawingml/2006/table">
            <a:tbl>
              <a:tblPr>
                <a:tableStyleId>{16D9F66E-5EB9-4882-86FB-DCBF35E3C3E4}</a:tableStyleId>
              </a:tblPr>
              <a:tblGrid>
                <a:gridCol w="1386396">
                  <a:extLst>
                    <a:ext uri="{9D8B030D-6E8A-4147-A177-3AD203B41FA5}">
                      <a16:colId xmlns:a16="http://schemas.microsoft.com/office/drawing/2014/main" val="2435444287"/>
                    </a:ext>
                  </a:extLst>
                </a:gridCol>
                <a:gridCol w="3006840">
                  <a:extLst>
                    <a:ext uri="{9D8B030D-6E8A-4147-A177-3AD203B41FA5}">
                      <a16:colId xmlns:a16="http://schemas.microsoft.com/office/drawing/2014/main" val="2557485720"/>
                    </a:ext>
                  </a:extLst>
                </a:gridCol>
                <a:gridCol w="4914268">
                  <a:extLst>
                    <a:ext uri="{9D8B030D-6E8A-4147-A177-3AD203B41FA5}">
                      <a16:colId xmlns:a16="http://schemas.microsoft.com/office/drawing/2014/main" val="3840985478"/>
                    </a:ext>
                  </a:extLst>
                </a:gridCol>
                <a:gridCol w="1361787">
                  <a:extLst>
                    <a:ext uri="{9D8B030D-6E8A-4147-A177-3AD203B41FA5}">
                      <a16:colId xmlns:a16="http://schemas.microsoft.com/office/drawing/2014/main" val="3141889999"/>
                    </a:ext>
                  </a:extLst>
                </a:gridCol>
              </a:tblGrid>
              <a:tr h="468832">
                <a:tc>
                  <a:txBody>
                    <a:bodyPr/>
                    <a:lstStyle/>
                    <a:p>
                      <a:pPr algn="ctr" rtl="0" fontAlgn="b">
                        <a:buNone/>
                      </a:pPr>
                      <a:r>
                        <a:rPr lang="en-US" sz="2000" b="1" dirty="0">
                          <a:solidFill>
                            <a:schemeClr val="bg1"/>
                          </a:solidFill>
                          <a:effectLst/>
                        </a:rPr>
                        <a:t>Precedence Rank</a:t>
                      </a:r>
                    </a:p>
                  </a:txBody>
                  <a:tcPr marL="2254" marR="2254" marT="1503" marB="1503" anchor="ctr">
                    <a:solidFill>
                      <a:schemeClr val="accent1"/>
                    </a:solidFill>
                  </a:tcPr>
                </a:tc>
                <a:tc>
                  <a:txBody>
                    <a:bodyPr/>
                    <a:lstStyle/>
                    <a:p>
                      <a:pPr algn="ctr" rtl="0" fontAlgn="b">
                        <a:buNone/>
                      </a:pPr>
                      <a:r>
                        <a:rPr lang="en-US" sz="2000" b="1" dirty="0">
                          <a:solidFill>
                            <a:schemeClr val="bg1"/>
                          </a:solidFill>
                          <a:effectLst/>
                        </a:rPr>
                        <a:t>Operator</a:t>
                      </a:r>
                    </a:p>
                  </a:txBody>
                  <a:tcPr marL="2254" marR="2254" marT="1503" marB="1503" anchor="ctr">
                    <a:solidFill>
                      <a:schemeClr val="accent1"/>
                    </a:solidFill>
                  </a:tcPr>
                </a:tc>
                <a:tc>
                  <a:txBody>
                    <a:bodyPr/>
                    <a:lstStyle/>
                    <a:p>
                      <a:pPr algn="ctr" rtl="0" fontAlgn="b">
                        <a:buNone/>
                      </a:pPr>
                      <a:r>
                        <a:rPr lang="en-US" sz="2000" b="1" dirty="0">
                          <a:solidFill>
                            <a:schemeClr val="bg1"/>
                          </a:solidFill>
                          <a:effectLst/>
                        </a:rPr>
                        <a:t>Description</a:t>
                      </a:r>
                    </a:p>
                  </a:txBody>
                  <a:tcPr marL="2254" marR="2254" marT="1503" marB="1503" anchor="ctr">
                    <a:solidFill>
                      <a:schemeClr val="accent1"/>
                    </a:solidFill>
                  </a:tcPr>
                </a:tc>
                <a:tc>
                  <a:txBody>
                    <a:bodyPr/>
                    <a:lstStyle/>
                    <a:p>
                      <a:pPr algn="ctr" rtl="0" fontAlgn="b">
                        <a:buNone/>
                      </a:pPr>
                      <a:r>
                        <a:rPr lang="en-US" sz="2000" b="1" dirty="0">
                          <a:solidFill>
                            <a:schemeClr val="bg1"/>
                          </a:solidFill>
                          <a:effectLst/>
                        </a:rPr>
                        <a:t>Associativity</a:t>
                      </a:r>
                    </a:p>
                  </a:txBody>
                  <a:tcPr marL="2254" marR="2254" marT="1503" marB="1503" anchor="ctr">
                    <a:solidFill>
                      <a:schemeClr val="accent1"/>
                    </a:solidFill>
                  </a:tcPr>
                </a:tc>
                <a:extLst>
                  <a:ext uri="{0D108BD9-81ED-4DB2-BD59-A6C34878D82A}">
                    <a16:rowId xmlns:a16="http://schemas.microsoft.com/office/drawing/2014/main" val="3058746566"/>
                  </a:ext>
                </a:extLst>
              </a:tr>
              <a:tr h="933085">
                <a:tc>
                  <a:txBody>
                    <a:bodyPr/>
                    <a:lstStyle/>
                    <a:p>
                      <a:pPr algn="ctr" rtl="0" fontAlgn="b">
                        <a:buNone/>
                      </a:pPr>
                      <a:r>
                        <a:rPr lang="en-US" sz="2000" dirty="0">
                          <a:effectLst/>
                        </a:rPr>
                        <a:t>1</a:t>
                      </a:r>
                    </a:p>
                  </a:txBody>
                  <a:tcPr marL="2254" marR="2254" marT="1503" marB="1503" anchor="ctr"/>
                </a:tc>
                <a:tc>
                  <a:txBody>
                    <a:bodyPr/>
                    <a:lstStyle/>
                    <a:p>
                      <a:pPr algn="ctr" rtl="0" fontAlgn="b">
                        <a:buNone/>
                      </a:pPr>
                      <a:r>
                        <a:rPr lang="en-US" sz="2000" dirty="0">
                          <a:effectLst/>
                        </a:rPr>
                        <a:t>()  [ ]  ++  --</a:t>
                      </a:r>
                    </a:p>
                  </a:txBody>
                  <a:tcPr marL="2254" marR="2254" marT="1503" marB="1503" anchor="ctr"/>
                </a:tc>
                <a:tc>
                  <a:txBody>
                    <a:bodyPr/>
                    <a:lstStyle/>
                    <a:p>
                      <a:pPr rtl="0" fontAlgn="b">
                        <a:buNone/>
                      </a:pPr>
                      <a:r>
                        <a:rPr lang="en-US" sz="2000" dirty="0">
                          <a:effectLst/>
                        </a:rPr>
                        <a:t>Parenthesis , array subscript, postfix increment/decrement</a:t>
                      </a:r>
                    </a:p>
                  </a:txBody>
                  <a:tcPr marL="2254" marR="2254" marT="1503" marB="1503" anchor="ctr"/>
                </a:tc>
                <a:tc>
                  <a:txBody>
                    <a:bodyPr/>
                    <a:lstStyle/>
                    <a:p>
                      <a:pPr rtl="0" fontAlgn="b">
                        <a:buNone/>
                      </a:pPr>
                      <a:r>
                        <a:rPr lang="en-US" sz="2000" dirty="0">
                          <a:effectLst/>
                        </a:rPr>
                        <a:t>Left-to-right</a:t>
                      </a:r>
                    </a:p>
                  </a:txBody>
                  <a:tcPr marL="2254" marR="2254" marT="1503" marB="1503" anchor="ctr"/>
                </a:tc>
                <a:extLst>
                  <a:ext uri="{0D108BD9-81ED-4DB2-BD59-A6C34878D82A}">
                    <a16:rowId xmlns:a16="http://schemas.microsoft.com/office/drawing/2014/main" val="155760956"/>
                  </a:ext>
                </a:extLst>
              </a:tr>
              <a:tr h="468832">
                <a:tc>
                  <a:txBody>
                    <a:bodyPr/>
                    <a:lstStyle/>
                    <a:p>
                      <a:pPr algn="ctr" rtl="0" fontAlgn="b">
                        <a:buNone/>
                      </a:pPr>
                      <a:r>
                        <a:rPr lang="en-US" sz="2000" dirty="0">
                          <a:effectLst/>
                        </a:rPr>
                        <a:t>2</a:t>
                      </a:r>
                    </a:p>
                  </a:txBody>
                  <a:tcPr marL="2254" marR="2254" marT="1503" marB="1503" anchor="ctr"/>
                </a:tc>
                <a:tc>
                  <a:txBody>
                    <a:bodyPr/>
                    <a:lstStyle/>
                    <a:p>
                      <a:pPr algn="ctr" rtl="0" fontAlgn="b">
                        <a:buNone/>
                      </a:pPr>
                      <a:r>
                        <a:rPr lang="en-US" sz="2000" dirty="0">
                          <a:effectLst/>
                        </a:rPr>
                        <a:t>* / %</a:t>
                      </a:r>
                    </a:p>
                  </a:txBody>
                  <a:tcPr marL="2254" marR="2254" marT="1503" marB="1503" anchor="ctr"/>
                </a:tc>
                <a:tc>
                  <a:txBody>
                    <a:bodyPr/>
                    <a:lstStyle/>
                    <a:p>
                      <a:pPr rtl="0" fontAlgn="b">
                        <a:buNone/>
                      </a:pPr>
                      <a:r>
                        <a:rPr lang="en-US" sz="2000" dirty="0">
                          <a:effectLst/>
                        </a:rPr>
                        <a:t>Multiplication, division, remainder (modulus)</a:t>
                      </a:r>
                    </a:p>
                  </a:txBody>
                  <a:tcPr marL="2254" marR="2254" marT="1503" marB="1503" anchor="ctr"/>
                </a:tc>
                <a:tc>
                  <a:txBody>
                    <a:bodyPr/>
                    <a:lstStyle/>
                    <a:p>
                      <a:pPr rtl="0" fontAlgn="b">
                        <a:buNone/>
                      </a:pPr>
                      <a:r>
                        <a:rPr lang="en-US" sz="2000" dirty="0">
                          <a:effectLst/>
                        </a:rPr>
                        <a:t>Left-to-right</a:t>
                      </a:r>
                    </a:p>
                  </a:txBody>
                  <a:tcPr marL="2254" marR="2254" marT="1503" marB="1503" anchor="ctr"/>
                </a:tc>
                <a:extLst>
                  <a:ext uri="{0D108BD9-81ED-4DB2-BD59-A6C34878D82A}">
                    <a16:rowId xmlns:a16="http://schemas.microsoft.com/office/drawing/2014/main" val="4199891743"/>
                  </a:ext>
                </a:extLst>
              </a:tr>
              <a:tr h="468832">
                <a:tc>
                  <a:txBody>
                    <a:bodyPr/>
                    <a:lstStyle/>
                    <a:p>
                      <a:pPr algn="ctr" rtl="0" fontAlgn="b">
                        <a:buNone/>
                      </a:pPr>
                      <a:r>
                        <a:rPr lang="en-US" sz="2000" dirty="0">
                          <a:effectLst/>
                        </a:rPr>
                        <a:t>3</a:t>
                      </a:r>
                    </a:p>
                  </a:txBody>
                  <a:tcPr marL="2254" marR="2254" marT="1503" marB="1503" anchor="ctr"/>
                </a:tc>
                <a:tc>
                  <a:txBody>
                    <a:bodyPr/>
                    <a:lstStyle/>
                    <a:p>
                      <a:pPr algn="ctr" rtl="0" fontAlgn="b">
                        <a:buNone/>
                      </a:pPr>
                      <a:r>
                        <a:rPr lang="en-US" sz="2000" dirty="0">
                          <a:effectLst/>
                        </a:rPr>
                        <a:t>+ -</a:t>
                      </a:r>
                    </a:p>
                  </a:txBody>
                  <a:tcPr marL="2254" marR="2254" marT="1503" marB="1503" anchor="ctr"/>
                </a:tc>
                <a:tc>
                  <a:txBody>
                    <a:bodyPr/>
                    <a:lstStyle/>
                    <a:p>
                      <a:pPr rtl="0" fontAlgn="b">
                        <a:buNone/>
                      </a:pPr>
                      <a:r>
                        <a:rPr lang="en-US" sz="2000" dirty="0">
                          <a:effectLst/>
                        </a:rPr>
                        <a:t>Addition, subtraction</a:t>
                      </a:r>
                    </a:p>
                  </a:txBody>
                  <a:tcPr marL="2254" marR="2254" marT="1503" marB="1503" anchor="ctr"/>
                </a:tc>
                <a:tc>
                  <a:txBody>
                    <a:bodyPr/>
                    <a:lstStyle/>
                    <a:p>
                      <a:pPr rtl="0" fontAlgn="b">
                        <a:buNone/>
                      </a:pPr>
                      <a:r>
                        <a:rPr lang="en-US" sz="2000" dirty="0">
                          <a:effectLst/>
                        </a:rPr>
                        <a:t>Left-to-right</a:t>
                      </a:r>
                    </a:p>
                  </a:txBody>
                  <a:tcPr marL="2254" marR="2254" marT="1503" marB="1503" anchor="ctr"/>
                </a:tc>
                <a:extLst>
                  <a:ext uri="{0D108BD9-81ED-4DB2-BD59-A6C34878D82A}">
                    <a16:rowId xmlns:a16="http://schemas.microsoft.com/office/drawing/2014/main" val="139290758"/>
                  </a:ext>
                </a:extLst>
              </a:tr>
              <a:tr h="933085">
                <a:tc>
                  <a:txBody>
                    <a:bodyPr/>
                    <a:lstStyle/>
                    <a:p>
                      <a:pPr algn="ctr" rtl="0" fontAlgn="b">
                        <a:buNone/>
                      </a:pPr>
                      <a:r>
                        <a:rPr lang="en-US" sz="2000" dirty="0">
                          <a:effectLst/>
                        </a:rPr>
                        <a:t>4</a:t>
                      </a:r>
                    </a:p>
                  </a:txBody>
                  <a:tcPr marL="2254" marR="2254" marT="1503" marB="1503" anchor="ctr"/>
                </a:tc>
                <a:tc>
                  <a:txBody>
                    <a:bodyPr/>
                    <a:lstStyle/>
                    <a:p>
                      <a:pPr algn="ctr" rtl="0" fontAlgn="b">
                        <a:buNone/>
                      </a:pPr>
                      <a:r>
                        <a:rPr lang="en-US" sz="2000" dirty="0">
                          <a:effectLst/>
                        </a:rPr>
                        <a:t>&lt;   &lt;=   &gt;   &gt;=</a:t>
                      </a:r>
                    </a:p>
                  </a:txBody>
                  <a:tcPr marL="2254" marR="2254" marT="1503" marB="1503" anchor="ctr"/>
                </a:tc>
                <a:tc>
                  <a:txBody>
                    <a:bodyPr/>
                    <a:lstStyle/>
                    <a:p>
                      <a:pPr rtl="0" fontAlgn="b">
                        <a:buNone/>
                      </a:pPr>
                      <a:r>
                        <a:rPr lang="en-US" sz="2000" dirty="0">
                          <a:effectLst/>
                        </a:rPr>
                        <a:t>Relational operators (less than, greater than, etc.)</a:t>
                      </a:r>
                    </a:p>
                  </a:txBody>
                  <a:tcPr marL="2254" marR="2254" marT="1503" marB="1503" anchor="ctr"/>
                </a:tc>
                <a:tc>
                  <a:txBody>
                    <a:bodyPr/>
                    <a:lstStyle/>
                    <a:p>
                      <a:pPr rtl="0" fontAlgn="b">
                        <a:buNone/>
                      </a:pPr>
                      <a:r>
                        <a:rPr lang="en-US" sz="2000" dirty="0">
                          <a:effectLst/>
                        </a:rPr>
                        <a:t>Left-to-right</a:t>
                      </a:r>
                    </a:p>
                  </a:txBody>
                  <a:tcPr marL="2254" marR="2254" marT="1503" marB="1503" anchor="ctr"/>
                </a:tc>
                <a:extLst>
                  <a:ext uri="{0D108BD9-81ED-4DB2-BD59-A6C34878D82A}">
                    <a16:rowId xmlns:a16="http://schemas.microsoft.com/office/drawing/2014/main" val="150222084"/>
                  </a:ext>
                </a:extLst>
              </a:tr>
              <a:tr h="468832">
                <a:tc>
                  <a:txBody>
                    <a:bodyPr/>
                    <a:lstStyle/>
                    <a:p>
                      <a:pPr algn="ctr" rtl="0" fontAlgn="b">
                        <a:buNone/>
                      </a:pPr>
                      <a:r>
                        <a:rPr lang="en-US" sz="2000" dirty="0">
                          <a:effectLst/>
                        </a:rPr>
                        <a:t>5</a:t>
                      </a:r>
                    </a:p>
                  </a:txBody>
                  <a:tcPr marL="2254" marR="2254" marT="1503" marB="1503" anchor="ctr"/>
                </a:tc>
                <a:tc>
                  <a:txBody>
                    <a:bodyPr/>
                    <a:lstStyle/>
                    <a:p>
                      <a:pPr algn="ctr" rtl="0" fontAlgn="b">
                        <a:buNone/>
                      </a:pPr>
                      <a:r>
                        <a:rPr lang="en-US" sz="2000" dirty="0">
                          <a:effectLst/>
                        </a:rPr>
                        <a:t>==    !=</a:t>
                      </a:r>
                    </a:p>
                  </a:txBody>
                  <a:tcPr marL="2254" marR="2254" marT="1503" marB="1503" anchor="ctr"/>
                </a:tc>
                <a:tc>
                  <a:txBody>
                    <a:bodyPr/>
                    <a:lstStyle/>
                    <a:p>
                      <a:pPr rtl="0" fontAlgn="b">
                        <a:buNone/>
                      </a:pPr>
                      <a:r>
                        <a:rPr lang="en-US" sz="2000" dirty="0">
                          <a:effectLst/>
                        </a:rPr>
                        <a:t>Equality and inequality</a:t>
                      </a:r>
                    </a:p>
                  </a:txBody>
                  <a:tcPr marL="2254" marR="2254" marT="1503" marB="1503" anchor="ctr"/>
                </a:tc>
                <a:tc>
                  <a:txBody>
                    <a:bodyPr/>
                    <a:lstStyle/>
                    <a:p>
                      <a:pPr rtl="0" fontAlgn="b">
                        <a:buNone/>
                      </a:pPr>
                      <a:r>
                        <a:rPr lang="en-US" sz="2000" dirty="0">
                          <a:effectLst/>
                        </a:rPr>
                        <a:t>Left-to-right</a:t>
                      </a:r>
                    </a:p>
                  </a:txBody>
                  <a:tcPr marL="2254" marR="2254" marT="1503" marB="1503" anchor="ctr"/>
                </a:tc>
                <a:extLst>
                  <a:ext uri="{0D108BD9-81ED-4DB2-BD59-A6C34878D82A}">
                    <a16:rowId xmlns:a16="http://schemas.microsoft.com/office/drawing/2014/main" val="3797588135"/>
                  </a:ext>
                </a:extLst>
              </a:tr>
            </a:tbl>
          </a:graphicData>
        </a:graphic>
      </p:graphicFrame>
      <p:sp>
        <p:nvSpPr>
          <p:cNvPr id="5" name="TextBox 4">
            <a:extLst>
              <a:ext uri="{FF2B5EF4-FFF2-40B4-BE49-F238E27FC236}">
                <a16:creationId xmlns:a16="http://schemas.microsoft.com/office/drawing/2014/main" id="{341BB0A0-70DB-473A-A633-1D2CE33BCF43}"/>
              </a:ext>
            </a:extLst>
          </p:cNvPr>
          <p:cNvSpPr txBox="1"/>
          <p:nvPr/>
        </p:nvSpPr>
        <p:spPr>
          <a:xfrm>
            <a:off x="3544748" y="568158"/>
            <a:ext cx="6094070" cy="523220"/>
          </a:xfrm>
          <a:prstGeom prst="rect">
            <a:avLst/>
          </a:prstGeom>
          <a:noFill/>
        </p:spPr>
        <p:txBody>
          <a:bodyPr wrap="square">
            <a:spAutoFit/>
          </a:bodyPr>
          <a:lstStyle/>
          <a:p>
            <a:r>
              <a:rPr lang="en-US" sz="2800" b="1" cap="all" dirty="0">
                <a:solidFill>
                  <a:srgbClr val="0070C0"/>
                </a:solidFill>
                <a:latin typeface="+mj-lt"/>
                <a:ea typeface="+mj-ea"/>
                <a:cs typeface="+mj-cs"/>
              </a:rPr>
              <a:t>C++ Operator Precedence</a:t>
            </a:r>
          </a:p>
        </p:txBody>
      </p:sp>
    </p:spTree>
    <p:extLst>
      <p:ext uri="{BB962C8B-B14F-4D97-AF65-F5344CB8AC3E}">
        <p14:creationId xmlns:p14="http://schemas.microsoft.com/office/powerpoint/2010/main" val="1590537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2025569" y="619473"/>
            <a:ext cx="8335768"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1. C++ Conditions and If Statements</a:t>
            </a:r>
          </a:p>
        </p:txBody>
      </p:sp>
      <p:sp>
        <p:nvSpPr>
          <p:cNvPr id="6" name="Rectangle 6"/>
          <p:cNvSpPr>
            <a:spLocks noChangeArrowheads="1"/>
          </p:cNvSpPr>
          <p:nvPr/>
        </p:nvSpPr>
        <p:spPr bwMode="auto">
          <a:xfrm>
            <a:off x="1734410" y="1575895"/>
            <a:ext cx="8742674" cy="408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latin typeface="+mn-lt"/>
              </a:rPr>
              <a:t>1) The if Statement</a:t>
            </a:r>
          </a:p>
          <a:p>
            <a:pPr marL="285750" lvl="1" algn="just" eaLnBrk="1" hangingPunct="1">
              <a:lnSpc>
                <a:spcPct val="90000"/>
              </a:lnSpc>
              <a:buFont typeface="Arial" panose="020B0604020202020204" pitchFamily="34" charset="0"/>
              <a:buChar char="•"/>
            </a:pPr>
            <a:endParaRPr lang="en-US" sz="2400" dirty="0">
              <a:latin typeface="+mn-lt"/>
            </a:endParaRPr>
          </a:p>
          <a:p>
            <a:pPr lvl="1" eaLnBrk="1" hangingPunct="1">
              <a:lnSpc>
                <a:spcPct val="90000"/>
              </a:lnSpc>
            </a:pPr>
            <a:r>
              <a:rPr lang="en-US" sz="2400" b="1" dirty="0">
                <a:solidFill>
                  <a:srgbClr val="0070C0"/>
                </a:solidFill>
                <a:latin typeface="+mn-lt"/>
              </a:rPr>
              <a:t>if</a:t>
            </a:r>
            <a:r>
              <a:rPr lang="en-US" sz="2400" dirty="0">
                <a:latin typeface="+mn-lt"/>
              </a:rPr>
              <a:t> (</a:t>
            </a:r>
            <a:r>
              <a:rPr lang="en-US" sz="2400" b="1" dirty="0">
                <a:latin typeface="+mn-lt"/>
              </a:rPr>
              <a:t>condition</a:t>
            </a:r>
            <a:r>
              <a:rPr lang="en-US" sz="2400" dirty="0">
                <a:latin typeface="+mn-lt"/>
              </a:rPr>
              <a:t>) </a:t>
            </a:r>
            <a:r>
              <a:rPr lang="en-US" sz="2400" b="1" dirty="0">
                <a:latin typeface="+mn-lt"/>
              </a:rPr>
              <a:t>{</a:t>
            </a:r>
          </a:p>
          <a:p>
            <a:pPr lvl="1" eaLnBrk="1" hangingPunct="1">
              <a:lnSpc>
                <a:spcPct val="90000"/>
              </a:lnSpc>
            </a:pPr>
            <a:r>
              <a:rPr lang="en-US" sz="2400" dirty="0">
                <a:latin typeface="+mn-lt"/>
              </a:rPr>
              <a:t>  </a:t>
            </a:r>
            <a:r>
              <a:rPr lang="en-US" sz="2400" dirty="0">
                <a:solidFill>
                  <a:srgbClr val="00B050"/>
                </a:solidFill>
                <a:latin typeface="+mn-lt"/>
              </a:rPr>
              <a:t>// block of code to be executed if the condition is true</a:t>
            </a:r>
          </a:p>
          <a:p>
            <a:pPr lvl="1" eaLnBrk="1" hangingPunct="1">
              <a:lnSpc>
                <a:spcPct val="90000"/>
              </a:lnSpc>
            </a:pPr>
            <a:r>
              <a:rPr lang="en-US" sz="2400" b="1" dirty="0">
                <a:latin typeface="+mn-lt"/>
              </a:rPr>
              <a:t>}</a:t>
            </a:r>
          </a:p>
          <a:p>
            <a:pPr lvl="1" eaLnBrk="1" hangingPunct="1">
              <a:lnSpc>
                <a:spcPct val="90000"/>
              </a:lnSpc>
            </a:pPr>
            <a:endParaRPr lang="en-US" sz="2400" dirty="0">
              <a:solidFill>
                <a:srgbClr val="00B050"/>
              </a:solidFill>
              <a:latin typeface="+mn-lt"/>
            </a:endParaRPr>
          </a:p>
          <a:p>
            <a:pPr lvl="1" eaLnBrk="1" hangingPunct="1">
              <a:lnSpc>
                <a:spcPct val="90000"/>
              </a:lnSpc>
            </a:pPr>
            <a:endParaRPr lang="en-US" sz="2400" dirty="0">
              <a:latin typeface="+mn-lt"/>
            </a:endParaRPr>
          </a:p>
          <a:p>
            <a:pPr lvl="1" eaLnBrk="1" hangingPunct="1">
              <a:lnSpc>
                <a:spcPct val="90000"/>
              </a:lnSpc>
            </a:pPr>
            <a:r>
              <a:rPr lang="en-US" sz="2400" dirty="0">
                <a:latin typeface="+mn-lt"/>
              </a:rPr>
              <a:t>if (</a:t>
            </a:r>
            <a:r>
              <a:rPr lang="en-US" sz="2400" dirty="0">
                <a:solidFill>
                  <a:srgbClr val="FF0000"/>
                </a:solidFill>
                <a:latin typeface="+mn-lt"/>
              </a:rPr>
              <a:t>20</a:t>
            </a:r>
            <a:r>
              <a:rPr lang="en-US" sz="2400" dirty="0">
                <a:latin typeface="+mn-lt"/>
              </a:rPr>
              <a:t> &gt; </a:t>
            </a:r>
            <a:r>
              <a:rPr lang="en-US" sz="2400" dirty="0">
                <a:solidFill>
                  <a:srgbClr val="FF0000"/>
                </a:solidFill>
                <a:latin typeface="+mn-lt"/>
              </a:rPr>
              <a:t>18</a:t>
            </a:r>
            <a:r>
              <a:rPr lang="en-US" sz="2400" dirty="0">
                <a:latin typeface="+mn-lt"/>
              </a:rPr>
              <a:t>) {</a:t>
            </a:r>
            <a:br>
              <a:rPr lang="en-US" sz="2400" dirty="0">
                <a:latin typeface="+mn-lt"/>
              </a:rPr>
            </a:br>
            <a:r>
              <a:rPr lang="en-US" sz="2400" dirty="0">
                <a:latin typeface="+mn-lt"/>
              </a:rPr>
              <a:t>  cout &lt;&lt; </a:t>
            </a:r>
            <a:r>
              <a:rPr lang="en-US" sz="2400" dirty="0">
                <a:solidFill>
                  <a:srgbClr val="C00000"/>
                </a:solidFill>
                <a:latin typeface="+mn-lt"/>
              </a:rPr>
              <a:t>"20 is greater than 18"</a:t>
            </a:r>
            <a:r>
              <a:rPr lang="en-US" sz="2400" dirty="0">
                <a:latin typeface="+mn-lt"/>
              </a:rPr>
              <a:t>;</a:t>
            </a:r>
          </a:p>
          <a:p>
            <a:pPr lvl="1" eaLnBrk="1" hangingPunct="1">
              <a:lnSpc>
                <a:spcPct val="90000"/>
              </a:lnSpc>
            </a:pPr>
            <a:r>
              <a:rPr lang="en-US" sz="2400" dirty="0">
                <a:latin typeface="+mn-lt"/>
              </a:rPr>
              <a:t>} </a:t>
            </a:r>
          </a:p>
          <a:p>
            <a:pPr lvl="1" eaLnBrk="1" hangingPunct="1">
              <a:lnSpc>
                <a:spcPct val="90000"/>
              </a:lnSpc>
            </a:pPr>
            <a:endParaRPr lang="en-US" sz="2400" dirty="0">
              <a:solidFill>
                <a:srgbClr val="00B050"/>
              </a:solidFill>
              <a:latin typeface="+mn-lt"/>
            </a:endParaRPr>
          </a:p>
          <a:p>
            <a:pPr lvl="1" eaLnBrk="1" hangingPunct="1">
              <a:lnSpc>
                <a:spcPct val="90000"/>
              </a:lnSpc>
            </a:pPr>
            <a:endParaRPr lang="en-US" sz="2400" dirty="0">
              <a:solidFill>
                <a:srgbClr val="00B050"/>
              </a:solidFill>
              <a:latin typeface="+mn-lt"/>
            </a:endParaRPr>
          </a:p>
        </p:txBody>
      </p:sp>
      <p:sp>
        <p:nvSpPr>
          <p:cNvPr id="2" name="Slide Number Placeholder 1">
            <a:extLst>
              <a:ext uri="{FF2B5EF4-FFF2-40B4-BE49-F238E27FC236}">
                <a16:creationId xmlns:a16="http://schemas.microsoft.com/office/drawing/2014/main" id="{6911546E-3F4A-82F1-8BDC-E396F7D22C46}"/>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8150168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1967696" y="533401"/>
            <a:ext cx="8509388"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1. C++ Conditions and If Statements</a:t>
            </a:r>
          </a:p>
        </p:txBody>
      </p:sp>
      <p:sp>
        <p:nvSpPr>
          <p:cNvPr id="6" name="Rectangle 6"/>
          <p:cNvSpPr>
            <a:spLocks noChangeArrowheads="1"/>
          </p:cNvSpPr>
          <p:nvPr/>
        </p:nvSpPr>
        <p:spPr bwMode="auto">
          <a:xfrm>
            <a:off x="1340871" y="1483297"/>
            <a:ext cx="8742674"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latin typeface="+mn-lt"/>
              </a:rPr>
              <a:t>1) The if Statement</a:t>
            </a:r>
          </a:p>
          <a:p>
            <a:pPr marL="0" lvl="1" indent="0" algn="just" eaLnBrk="1" hangingPunct="1">
              <a:lnSpc>
                <a:spcPct val="90000"/>
              </a:lnSpc>
            </a:pPr>
            <a:endParaRPr lang="en-US" sz="2400" dirty="0">
              <a:solidFill>
                <a:srgbClr val="00B050"/>
              </a:solidFill>
              <a:latin typeface="+mn-lt"/>
            </a:endParaRPr>
          </a:p>
          <a:p>
            <a:pPr marL="0" lvl="1" indent="0" algn="just" eaLnBrk="1" hangingPunct="1">
              <a:lnSpc>
                <a:spcPct val="90000"/>
              </a:lnSpc>
            </a:pPr>
            <a:r>
              <a:rPr lang="en-US" sz="2400" dirty="0">
                <a:solidFill>
                  <a:srgbClr val="FF0000"/>
                </a:solidFill>
                <a:latin typeface="+mn-lt"/>
              </a:rPr>
              <a:t>Example:</a:t>
            </a:r>
          </a:p>
        </p:txBody>
      </p:sp>
      <p:sp>
        <p:nvSpPr>
          <p:cNvPr id="2" name="Rectangle 1"/>
          <p:cNvSpPr/>
          <p:nvPr/>
        </p:nvSpPr>
        <p:spPr>
          <a:xfrm>
            <a:off x="2970835" y="2798809"/>
            <a:ext cx="5791200" cy="1938992"/>
          </a:xfrm>
          <a:prstGeom prst="rect">
            <a:avLst/>
          </a:prstGeom>
        </p:spPr>
        <p:txBody>
          <a:bodyPr wrap="square">
            <a:spAutoFit/>
          </a:bodyPr>
          <a:lstStyle/>
          <a:p>
            <a:r>
              <a:rPr lang="en-US" sz="2400" dirty="0" err="1">
                <a:solidFill>
                  <a:srgbClr val="0000CD"/>
                </a:solidFill>
              </a:rPr>
              <a:t>int</a:t>
            </a:r>
            <a:r>
              <a:rPr lang="en-US" sz="2400" dirty="0">
                <a:solidFill>
                  <a:srgbClr val="000000"/>
                </a:solidFill>
              </a:rPr>
              <a:t> x = </a:t>
            </a:r>
            <a:r>
              <a:rPr lang="en-US" sz="2400" dirty="0">
                <a:solidFill>
                  <a:srgbClr val="FF0000"/>
                </a:solidFill>
              </a:rPr>
              <a:t>20</a:t>
            </a:r>
            <a:r>
              <a:rPr lang="en-US" sz="2400" dirty="0">
                <a:solidFill>
                  <a:srgbClr val="000000"/>
                </a:solidFill>
              </a:rPr>
              <a:t>;</a:t>
            </a:r>
            <a:br>
              <a:rPr lang="en-US" sz="2400" dirty="0">
                <a:solidFill>
                  <a:srgbClr val="000000"/>
                </a:solidFill>
              </a:rPr>
            </a:br>
            <a:r>
              <a:rPr lang="en-US" sz="2400" dirty="0" err="1">
                <a:solidFill>
                  <a:srgbClr val="0000CD"/>
                </a:solidFill>
              </a:rPr>
              <a:t>int</a:t>
            </a:r>
            <a:r>
              <a:rPr lang="en-US" sz="2400" dirty="0">
                <a:solidFill>
                  <a:srgbClr val="000000"/>
                </a:solidFill>
              </a:rPr>
              <a:t> y = </a:t>
            </a:r>
            <a:r>
              <a:rPr lang="en-US" sz="2400" dirty="0">
                <a:solidFill>
                  <a:srgbClr val="FF0000"/>
                </a:solidFill>
              </a:rPr>
              <a:t>18</a:t>
            </a:r>
            <a:r>
              <a:rPr lang="en-US" sz="2400" dirty="0">
                <a:solidFill>
                  <a:srgbClr val="000000"/>
                </a:solidFill>
              </a:rPr>
              <a:t>;</a:t>
            </a:r>
            <a:br>
              <a:rPr lang="en-US" sz="2400" dirty="0">
                <a:solidFill>
                  <a:srgbClr val="000000"/>
                </a:solidFill>
              </a:rPr>
            </a:br>
            <a:r>
              <a:rPr lang="en-US" sz="2400" dirty="0">
                <a:solidFill>
                  <a:srgbClr val="0000CD"/>
                </a:solidFill>
              </a:rPr>
              <a:t>if</a:t>
            </a:r>
            <a:r>
              <a:rPr lang="en-US" sz="2400" dirty="0">
                <a:solidFill>
                  <a:srgbClr val="000000"/>
                </a:solidFill>
              </a:rPr>
              <a:t> (x &gt; y) {</a:t>
            </a:r>
            <a:br>
              <a:rPr lang="en-US" sz="2400" dirty="0">
                <a:solidFill>
                  <a:srgbClr val="000000"/>
                </a:solidFill>
              </a:rPr>
            </a:br>
            <a:r>
              <a:rPr lang="en-US" sz="2400" dirty="0">
                <a:solidFill>
                  <a:srgbClr val="000000"/>
                </a:solidFill>
              </a:rPr>
              <a:t>  </a:t>
            </a:r>
            <a:r>
              <a:rPr lang="en-US" sz="2400" dirty="0" err="1">
                <a:solidFill>
                  <a:srgbClr val="000000"/>
                </a:solidFill>
              </a:rPr>
              <a:t>cout</a:t>
            </a:r>
            <a:r>
              <a:rPr lang="en-US" sz="2400" dirty="0">
                <a:solidFill>
                  <a:srgbClr val="000000"/>
                </a:solidFill>
              </a:rPr>
              <a:t> &lt;&lt; </a:t>
            </a:r>
            <a:r>
              <a:rPr lang="en-US" sz="2400" dirty="0">
                <a:solidFill>
                  <a:srgbClr val="A52A2A"/>
                </a:solidFill>
              </a:rPr>
              <a:t>"x is greater than y"</a:t>
            </a:r>
            <a:r>
              <a:rPr lang="en-US" sz="2400" dirty="0">
                <a:solidFill>
                  <a:srgbClr val="000000"/>
                </a:solidFill>
              </a:rPr>
              <a:t>;</a:t>
            </a:r>
            <a:br>
              <a:rPr lang="en-US" sz="2400" dirty="0">
                <a:solidFill>
                  <a:srgbClr val="000000"/>
                </a:solidFill>
              </a:rPr>
            </a:br>
            <a:r>
              <a:rPr lang="en-US" sz="2400" dirty="0">
                <a:solidFill>
                  <a:srgbClr val="000000"/>
                </a:solidFill>
              </a:rPr>
              <a:t>} </a:t>
            </a:r>
            <a:endParaRPr lang="en-US" sz="2400" dirty="0"/>
          </a:p>
        </p:txBody>
      </p:sp>
      <p:sp>
        <p:nvSpPr>
          <p:cNvPr id="3" name="Slide Number Placeholder 2">
            <a:extLst>
              <a:ext uri="{FF2B5EF4-FFF2-40B4-BE49-F238E27FC236}">
                <a16:creationId xmlns:a16="http://schemas.microsoft.com/office/drawing/2014/main" id="{527F0D58-F4C3-AC4C-2340-363222DD0E11}"/>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616250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1979271" y="533401"/>
            <a:ext cx="8497813"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1. C++ Conditions and If Statements</a:t>
            </a:r>
          </a:p>
        </p:txBody>
      </p:sp>
      <p:sp>
        <p:nvSpPr>
          <p:cNvPr id="6" name="Rectangle 6"/>
          <p:cNvSpPr>
            <a:spLocks noChangeArrowheads="1"/>
          </p:cNvSpPr>
          <p:nvPr/>
        </p:nvSpPr>
        <p:spPr bwMode="auto">
          <a:xfrm>
            <a:off x="1724663" y="1749517"/>
            <a:ext cx="8742674"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latin typeface="+mn-lt"/>
              </a:rPr>
              <a:t>2) The else Statement</a:t>
            </a:r>
          </a:p>
          <a:p>
            <a:pPr marL="285750" lvl="1" algn="just" eaLnBrk="1" hangingPunct="1">
              <a:lnSpc>
                <a:spcPct val="90000"/>
              </a:lnSpc>
              <a:buFont typeface="Arial" panose="020B0604020202020204" pitchFamily="34" charset="0"/>
              <a:buChar char="•"/>
            </a:pPr>
            <a:endParaRPr lang="en-US" sz="2400" dirty="0">
              <a:latin typeface="+mn-lt"/>
            </a:endParaRPr>
          </a:p>
          <a:p>
            <a:pPr lvl="1" eaLnBrk="1" hangingPunct="1">
              <a:lnSpc>
                <a:spcPct val="90000"/>
              </a:lnSpc>
            </a:pPr>
            <a:r>
              <a:rPr lang="en-US" sz="2400" dirty="0">
                <a:solidFill>
                  <a:srgbClr val="0070C0"/>
                </a:solidFill>
                <a:latin typeface="+mn-lt"/>
              </a:rPr>
              <a:t>if</a:t>
            </a:r>
            <a:r>
              <a:rPr lang="en-US" sz="2400" dirty="0">
                <a:latin typeface="+mn-lt"/>
              </a:rPr>
              <a:t> (</a:t>
            </a:r>
            <a:r>
              <a:rPr lang="en-US" sz="2400" i="1" dirty="0">
                <a:latin typeface="+mn-lt"/>
              </a:rPr>
              <a:t>condition</a:t>
            </a:r>
            <a:r>
              <a:rPr lang="en-US" sz="2400" dirty="0">
                <a:latin typeface="+mn-lt"/>
              </a:rPr>
              <a:t>) </a:t>
            </a:r>
          </a:p>
          <a:p>
            <a:pPr lvl="1" eaLnBrk="1" hangingPunct="1">
              <a:lnSpc>
                <a:spcPct val="90000"/>
              </a:lnSpc>
            </a:pPr>
            <a:r>
              <a:rPr lang="en-US" sz="2400" dirty="0">
                <a:latin typeface="+mn-lt"/>
              </a:rPr>
              <a:t>{</a:t>
            </a:r>
            <a:br>
              <a:rPr lang="en-US" sz="2400" dirty="0">
                <a:latin typeface="+mn-lt"/>
              </a:rPr>
            </a:br>
            <a:r>
              <a:rPr lang="en-US" sz="2400" dirty="0">
                <a:latin typeface="+mn-lt"/>
              </a:rPr>
              <a:t>  </a:t>
            </a:r>
            <a:r>
              <a:rPr lang="en-US" sz="2400" i="1" dirty="0">
                <a:solidFill>
                  <a:srgbClr val="00B050"/>
                </a:solidFill>
                <a:latin typeface="+mn-lt"/>
              </a:rPr>
              <a:t>// block of code to be executed if the condition is true</a:t>
            </a:r>
            <a:endParaRPr lang="en-US" sz="2400" dirty="0">
              <a:solidFill>
                <a:srgbClr val="00B050"/>
              </a:solidFill>
              <a:latin typeface="+mn-lt"/>
            </a:endParaRPr>
          </a:p>
          <a:p>
            <a:pPr lvl="1" eaLnBrk="1" hangingPunct="1">
              <a:lnSpc>
                <a:spcPct val="90000"/>
              </a:lnSpc>
            </a:pPr>
            <a:r>
              <a:rPr lang="en-US" sz="2400" dirty="0">
                <a:latin typeface="+mn-lt"/>
              </a:rPr>
              <a:t>} </a:t>
            </a:r>
          </a:p>
          <a:p>
            <a:pPr lvl="1" eaLnBrk="1" hangingPunct="1">
              <a:lnSpc>
                <a:spcPct val="90000"/>
              </a:lnSpc>
            </a:pPr>
            <a:r>
              <a:rPr lang="en-US" sz="2400" dirty="0">
                <a:solidFill>
                  <a:srgbClr val="0070C0"/>
                </a:solidFill>
                <a:latin typeface="+mn-lt"/>
              </a:rPr>
              <a:t>else</a:t>
            </a:r>
            <a:r>
              <a:rPr lang="en-US" sz="2400" dirty="0">
                <a:latin typeface="+mn-lt"/>
              </a:rPr>
              <a:t> </a:t>
            </a:r>
          </a:p>
          <a:p>
            <a:pPr lvl="1" eaLnBrk="1" hangingPunct="1">
              <a:lnSpc>
                <a:spcPct val="90000"/>
              </a:lnSpc>
            </a:pPr>
            <a:r>
              <a:rPr lang="en-US" sz="2400" dirty="0">
                <a:latin typeface="+mn-lt"/>
              </a:rPr>
              <a:t>{ </a:t>
            </a:r>
            <a:br>
              <a:rPr lang="en-US" sz="2400" dirty="0">
                <a:latin typeface="+mn-lt"/>
              </a:rPr>
            </a:br>
            <a:r>
              <a:rPr lang="en-US" sz="2400" dirty="0">
                <a:latin typeface="+mn-lt"/>
              </a:rPr>
              <a:t>  </a:t>
            </a:r>
            <a:r>
              <a:rPr lang="en-US" sz="2400" i="1" dirty="0">
                <a:solidFill>
                  <a:srgbClr val="00B050"/>
                </a:solidFill>
                <a:latin typeface="+mn-lt"/>
              </a:rPr>
              <a:t>// block of code to be executed if the condition is false</a:t>
            </a:r>
            <a:endParaRPr lang="en-US" sz="2400" dirty="0">
              <a:solidFill>
                <a:srgbClr val="00B050"/>
              </a:solidFill>
              <a:latin typeface="+mn-lt"/>
            </a:endParaRPr>
          </a:p>
          <a:p>
            <a:pPr lvl="1" eaLnBrk="1" hangingPunct="1">
              <a:lnSpc>
                <a:spcPct val="90000"/>
              </a:lnSpc>
            </a:pPr>
            <a:r>
              <a:rPr lang="en-US" sz="2400" dirty="0">
                <a:latin typeface="+mn-lt"/>
              </a:rPr>
              <a:t>}</a:t>
            </a:r>
            <a:endParaRPr lang="en-US" sz="2400" dirty="0">
              <a:solidFill>
                <a:srgbClr val="00B050"/>
              </a:solidFill>
              <a:latin typeface="+mn-lt"/>
            </a:endParaRPr>
          </a:p>
          <a:p>
            <a:pPr lvl="1" eaLnBrk="1" hangingPunct="1">
              <a:lnSpc>
                <a:spcPct val="90000"/>
              </a:lnSpc>
            </a:pPr>
            <a:endParaRPr lang="en-US" sz="2400" dirty="0">
              <a:solidFill>
                <a:srgbClr val="00B050"/>
              </a:solidFill>
              <a:latin typeface="+mn-lt"/>
            </a:endParaRPr>
          </a:p>
        </p:txBody>
      </p:sp>
      <p:sp>
        <p:nvSpPr>
          <p:cNvPr id="2" name="Slide Number Placeholder 1">
            <a:extLst>
              <a:ext uri="{FF2B5EF4-FFF2-40B4-BE49-F238E27FC236}">
                <a16:creationId xmlns:a16="http://schemas.microsoft.com/office/drawing/2014/main" id="{C22D4D71-9DEA-9B7D-E10F-0467AE552F5F}"/>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239444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21"/>
          <p:cNvSpPr txBox="1">
            <a:spLocks/>
          </p:cNvSpPr>
          <p:nvPr/>
        </p:nvSpPr>
        <p:spPr>
          <a:xfrm>
            <a:off x="2048719" y="533401"/>
            <a:ext cx="8428365"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1. C++ Conditions and If Statements</a:t>
            </a:r>
          </a:p>
        </p:txBody>
      </p:sp>
      <p:sp>
        <p:nvSpPr>
          <p:cNvPr id="6" name="Rectangle 6"/>
          <p:cNvSpPr>
            <a:spLocks noChangeArrowheads="1"/>
          </p:cNvSpPr>
          <p:nvPr/>
        </p:nvSpPr>
        <p:spPr bwMode="auto">
          <a:xfrm>
            <a:off x="1038863" y="1255162"/>
            <a:ext cx="8742674"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latin typeface="+mn-lt"/>
              </a:rPr>
              <a:t>2) The else Statement</a:t>
            </a:r>
          </a:p>
          <a:p>
            <a:pPr marL="0" lvl="1" indent="0" algn="just" eaLnBrk="1" hangingPunct="1">
              <a:lnSpc>
                <a:spcPct val="90000"/>
              </a:lnSpc>
            </a:pPr>
            <a:endParaRPr lang="en-US" sz="2400" dirty="0">
              <a:solidFill>
                <a:srgbClr val="00B050"/>
              </a:solidFill>
              <a:latin typeface="+mn-lt"/>
            </a:endParaRPr>
          </a:p>
          <a:p>
            <a:pPr marL="0" lvl="1" indent="0" algn="just" eaLnBrk="1" hangingPunct="1">
              <a:lnSpc>
                <a:spcPct val="90000"/>
              </a:lnSpc>
            </a:pPr>
            <a:r>
              <a:rPr lang="en-US" sz="2400" b="1" u="sng" dirty="0">
                <a:solidFill>
                  <a:srgbClr val="FF0000"/>
                </a:solidFill>
                <a:latin typeface="+mn-lt"/>
              </a:rPr>
              <a:t>Example:</a:t>
            </a:r>
          </a:p>
        </p:txBody>
      </p:sp>
      <p:sp>
        <p:nvSpPr>
          <p:cNvPr id="2" name="Rectangle 1"/>
          <p:cNvSpPr/>
          <p:nvPr/>
        </p:nvSpPr>
        <p:spPr>
          <a:xfrm>
            <a:off x="2438400" y="2590801"/>
            <a:ext cx="5943600" cy="3785652"/>
          </a:xfrm>
          <a:prstGeom prst="rect">
            <a:avLst/>
          </a:prstGeom>
        </p:spPr>
        <p:txBody>
          <a:bodyPr wrap="square">
            <a:spAutoFit/>
          </a:bodyPr>
          <a:lstStyle/>
          <a:p>
            <a:r>
              <a:rPr lang="en-US" sz="2400" dirty="0">
                <a:solidFill>
                  <a:srgbClr val="0000CD"/>
                </a:solidFill>
              </a:rPr>
              <a:t>int</a:t>
            </a:r>
            <a:r>
              <a:rPr lang="en-US" sz="2400" dirty="0">
                <a:solidFill>
                  <a:srgbClr val="000000"/>
                </a:solidFill>
              </a:rPr>
              <a:t> time = </a:t>
            </a:r>
            <a:r>
              <a:rPr lang="en-US" sz="2400" dirty="0">
                <a:solidFill>
                  <a:srgbClr val="FF0000"/>
                </a:solidFill>
              </a:rPr>
              <a:t>20</a:t>
            </a:r>
            <a:r>
              <a:rPr lang="en-US" sz="2400" dirty="0">
                <a:solidFill>
                  <a:srgbClr val="000000"/>
                </a:solidFill>
              </a:rPr>
              <a:t>;</a:t>
            </a:r>
            <a:br>
              <a:rPr lang="en-US" sz="2400" dirty="0">
                <a:solidFill>
                  <a:srgbClr val="000000"/>
                </a:solidFill>
              </a:rPr>
            </a:br>
            <a:r>
              <a:rPr lang="en-US" sz="2400" dirty="0">
                <a:solidFill>
                  <a:srgbClr val="0000CD"/>
                </a:solidFill>
              </a:rPr>
              <a:t>if</a:t>
            </a:r>
            <a:r>
              <a:rPr lang="en-US" sz="2400" dirty="0">
                <a:solidFill>
                  <a:srgbClr val="000000"/>
                </a:solidFill>
              </a:rPr>
              <a:t> (time &lt; </a:t>
            </a:r>
            <a:r>
              <a:rPr lang="en-US" sz="2400" dirty="0">
                <a:solidFill>
                  <a:srgbClr val="FF0000"/>
                </a:solidFill>
              </a:rPr>
              <a:t>18</a:t>
            </a:r>
            <a:r>
              <a:rPr lang="en-US" sz="2400" dirty="0">
                <a:solidFill>
                  <a:srgbClr val="000000"/>
                </a:solidFill>
              </a:rPr>
              <a:t>)</a:t>
            </a:r>
          </a:p>
          <a:p>
            <a:r>
              <a:rPr lang="en-US" sz="2400" dirty="0">
                <a:solidFill>
                  <a:srgbClr val="000000"/>
                </a:solidFill>
              </a:rPr>
              <a:t>{</a:t>
            </a:r>
            <a:br>
              <a:rPr lang="en-US" sz="2400" dirty="0">
                <a:solidFill>
                  <a:srgbClr val="000000"/>
                </a:solidFill>
              </a:rPr>
            </a:br>
            <a:r>
              <a:rPr lang="en-US" sz="2400" dirty="0">
                <a:solidFill>
                  <a:srgbClr val="000000"/>
                </a:solidFill>
              </a:rPr>
              <a:t>  cout &lt;&lt; </a:t>
            </a:r>
            <a:r>
              <a:rPr lang="en-US" sz="2400" dirty="0">
                <a:solidFill>
                  <a:srgbClr val="A52A2A"/>
                </a:solidFill>
              </a:rPr>
              <a:t>"Good day."</a:t>
            </a:r>
            <a:r>
              <a:rPr lang="en-US" sz="2400" dirty="0">
                <a:solidFill>
                  <a:srgbClr val="000000"/>
                </a:solidFill>
              </a:rPr>
              <a:t>;</a:t>
            </a:r>
            <a:br>
              <a:rPr lang="en-US" sz="2400" dirty="0">
                <a:solidFill>
                  <a:srgbClr val="000000"/>
                </a:solidFill>
              </a:rPr>
            </a:br>
            <a:r>
              <a:rPr lang="en-US" sz="2400" dirty="0">
                <a:solidFill>
                  <a:srgbClr val="000000"/>
                </a:solidFill>
              </a:rPr>
              <a:t>} </a:t>
            </a:r>
          </a:p>
          <a:p>
            <a:r>
              <a:rPr lang="en-US" sz="2400" dirty="0">
                <a:solidFill>
                  <a:srgbClr val="0000CD"/>
                </a:solidFill>
              </a:rPr>
              <a:t>else</a:t>
            </a:r>
            <a:r>
              <a:rPr lang="en-US" sz="2400" dirty="0">
                <a:solidFill>
                  <a:srgbClr val="000000"/>
                </a:solidFill>
              </a:rPr>
              <a:t> </a:t>
            </a:r>
          </a:p>
          <a:p>
            <a:r>
              <a:rPr lang="en-US" sz="2400" dirty="0">
                <a:solidFill>
                  <a:srgbClr val="000000"/>
                </a:solidFill>
              </a:rPr>
              <a:t>{</a:t>
            </a:r>
            <a:br>
              <a:rPr lang="en-US" sz="2400" dirty="0">
                <a:solidFill>
                  <a:srgbClr val="000000"/>
                </a:solidFill>
              </a:rPr>
            </a:br>
            <a:r>
              <a:rPr lang="en-US" sz="2400" dirty="0">
                <a:solidFill>
                  <a:srgbClr val="000000"/>
                </a:solidFill>
              </a:rPr>
              <a:t>  cout &lt;&lt; </a:t>
            </a:r>
            <a:r>
              <a:rPr lang="en-US" sz="2400" dirty="0">
                <a:solidFill>
                  <a:srgbClr val="A52A2A"/>
                </a:solidFill>
              </a:rPr>
              <a:t>"Good evening."</a:t>
            </a:r>
            <a:r>
              <a:rPr lang="en-US" sz="2400" dirty="0">
                <a:solidFill>
                  <a:srgbClr val="000000"/>
                </a:solidFill>
              </a:rPr>
              <a:t>;</a:t>
            </a:r>
            <a:br>
              <a:rPr lang="en-US" sz="2400" dirty="0">
                <a:solidFill>
                  <a:srgbClr val="000000"/>
                </a:solidFill>
              </a:rPr>
            </a:br>
            <a:r>
              <a:rPr lang="en-US" sz="2400" dirty="0">
                <a:solidFill>
                  <a:srgbClr val="000000"/>
                </a:solidFill>
              </a:rPr>
              <a:t>}</a:t>
            </a:r>
            <a:br>
              <a:rPr lang="en-US" sz="2400" dirty="0">
                <a:solidFill>
                  <a:srgbClr val="000000"/>
                </a:solidFill>
              </a:rPr>
            </a:br>
            <a:r>
              <a:rPr lang="en-US" sz="2400" dirty="0">
                <a:solidFill>
                  <a:srgbClr val="008000"/>
                </a:solidFill>
              </a:rPr>
              <a:t>// Outputs "Good evening." </a:t>
            </a:r>
            <a:endParaRPr lang="en-US" sz="2400" dirty="0"/>
          </a:p>
        </p:txBody>
      </p:sp>
      <p:sp>
        <p:nvSpPr>
          <p:cNvPr id="3" name="Slide Number Placeholder 2">
            <a:extLst>
              <a:ext uri="{FF2B5EF4-FFF2-40B4-BE49-F238E27FC236}">
                <a16:creationId xmlns:a16="http://schemas.microsoft.com/office/drawing/2014/main" id="{FD2A47B4-302B-9904-4CFD-BFBE2D4B55F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0999273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069693" y="792893"/>
            <a:ext cx="8724484" cy="560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Verdana" panose="020B0604030504040204" pitchFamily="34" charset="0"/>
                <a:cs typeface="Times New Roman" panose="02020603050405020304" pitchFamily="18" charset="0"/>
              </a:defRPr>
            </a:lvl1pPr>
            <a:lvl2pPr marL="742950" indent="-285750" eaLnBrk="0" hangingPunct="0">
              <a:defRPr sz="2000">
                <a:solidFill>
                  <a:schemeClr val="tx1"/>
                </a:solidFill>
                <a:latin typeface="Verdana" panose="020B0604030504040204" pitchFamily="34" charset="0"/>
                <a:cs typeface="Times New Roman" panose="02020603050405020304" pitchFamily="18" charset="0"/>
              </a:defRPr>
            </a:lvl2pPr>
            <a:lvl3pPr marL="1143000" indent="-228600" eaLnBrk="0" hangingPunct="0">
              <a:defRPr sz="2000">
                <a:solidFill>
                  <a:schemeClr val="tx1"/>
                </a:solidFill>
                <a:latin typeface="Verdana" panose="020B0604030504040204" pitchFamily="34" charset="0"/>
                <a:cs typeface="Times New Roman" panose="02020603050405020304" pitchFamily="18" charset="0"/>
              </a:defRPr>
            </a:lvl3pPr>
            <a:lvl4pPr eaLnBrk="0" hangingPunct="0">
              <a:defRPr sz="2000">
                <a:solidFill>
                  <a:schemeClr val="tx1"/>
                </a:solidFill>
                <a:latin typeface="Verdana" panose="020B0604030504040204" pitchFamily="34" charset="0"/>
                <a:cs typeface="Times New Roman" panose="02020603050405020304" pitchFamily="18" charset="0"/>
              </a:defRPr>
            </a:lvl4pPr>
            <a:lvl5pPr marL="2057400" indent="-228600" eaLnBrk="0" hangingPunct="0">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lvl="1" indent="0" algn="just" eaLnBrk="1" hangingPunct="1">
              <a:lnSpc>
                <a:spcPct val="90000"/>
              </a:lnSpc>
            </a:pPr>
            <a:r>
              <a:rPr lang="en-US" sz="2400" b="1" dirty="0">
                <a:latin typeface="+mn-lt"/>
              </a:rPr>
              <a:t>3) The else if Statement</a:t>
            </a:r>
          </a:p>
          <a:p>
            <a:pPr marL="285750" lvl="1" algn="just" eaLnBrk="1" hangingPunct="1">
              <a:lnSpc>
                <a:spcPct val="90000"/>
              </a:lnSpc>
              <a:buFont typeface="Arial" panose="020B0604020202020204" pitchFamily="34" charset="0"/>
              <a:buChar char="•"/>
            </a:pPr>
            <a:endParaRPr lang="en-US" dirty="0">
              <a:latin typeface="+mn-lt"/>
            </a:endParaRPr>
          </a:p>
          <a:p>
            <a:pPr lvl="1" eaLnBrk="1" hangingPunct="1">
              <a:lnSpc>
                <a:spcPct val="90000"/>
              </a:lnSpc>
            </a:pPr>
            <a:r>
              <a:rPr lang="en-US" sz="2400" dirty="0">
                <a:solidFill>
                  <a:srgbClr val="0070C0"/>
                </a:solidFill>
                <a:latin typeface="+mn-lt"/>
              </a:rPr>
              <a:t>if</a:t>
            </a:r>
            <a:r>
              <a:rPr lang="en-US" sz="2400" dirty="0">
                <a:latin typeface="+mn-lt"/>
              </a:rPr>
              <a:t> (</a:t>
            </a:r>
            <a:r>
              <a:rPr lang="en-US" sz="2400" i="1" dirty="0">
                <a:latin typeface="+mn-lt"/>
              </a:rPr>
              <a:t>condition1</a:t>
            </a:r>
            <a:r>
              <a:rPr lang="en-US" sz="2400" dirty="0">
                <a:latin typeface="+mn-lt"/>
              </a:rPr>
              <a:t>)</a:t>
            </a:r>
          </a:p>
          <a:p>
            <a:pPr lvl="1" eaLnBrk="1" hangingPunct="1">
              <a:lnSpc>
                <a:spcPct val="90000"/>
              </a:lnSpc>
            </a:pPr>
            <a:r>
              <a:rPr lang="en-US" sz="2400" dirty="0">
                <a:latin typeface="+mn-lt"/>
              </a:rPr>
              <a:t> {</a:t>
            </a:r>
            <a:br>
              <a:rPr lang="en-US" sz="2400" dirty="0">
                <a:latin typeface="+mn-lt"/>
              </a:rPr>
            </a:br>
            <a:r>
              <a:rPr lang="en-US" sz="2400" dirty="0">
                <a:latin typeface="+mn-lt"/>
              </a:rPr>
              <a:t>  </a:t>
            </a:r>
            <a:r>
              <a:rPr lang="en-US" sz="2400" i="1" dirty="0">
                <a:solidFill>
                  <a:srgbClr val="00B050"/>
                </a:solidFill>
                <a:latin typeface="+mn-lt"/>
              </a:rPr>
              <a:t>// block of code to be executed if condition1 is true</a:t>
            </a:r>
            <a:endParaRPr lang="en-US" sz="2400" dirty="0">
              <a:solidFill>
                <a:srgbClr val="00B050"/>
              </a:solidFill>
              <a:latin typeface="+mn-lt"/>
            </a:endParaRPr>
          </a:p>
          <a:p>
            <a:pPr lvl="1" eaLnBrk="1" hangingPunct="1">
              <a:lnSpc>
                <a:spcPct val="90000"/>
              </a:lnSpc>
            </a:pPr>
            <a:r>
              <a:rPr lang="en-US" sz="2400" dirty="0">
                <a:latin typeface="+mn-lt"/>
              </a:rPr>
              <a:t>} </a:t>
            </a:r>
          </a:p>
          <a:p>
            <a:pPr lvl="1" eaLnBrk="1" hangingPunct="1">
              <a:lnSpc>
                <a:spcPct val="90000"/>
              </a:lnSpc>
            </a:pPr>
            <a:r>
              <a:rPr lang="en-US" sz="2400" dirty="0">
                <a:solidFill>
                  <a:srgbClr val="0070C0"/>
                </a:solidFill>
                <a:latin typeface="+mn-lt"/>
              </a:rPr>
              <a:t>else if </a:t>
            </a:r>
            <a:r>
              <a:rPr lang="en-US" sz="2400" dirty="0">
                <a:latin typeface="+mn-lt"/>
              </a:rPr>
              <a:t>(</a:t>
            </a:r>
            <a:r>
              <a:rPr lang="en-US" sz="2400" i="1" dirty="0">
                <a:latin typeface="+mn-lt"/>
              </a:rPr>
              <a:t>condition2</a:t>
            </a:r>
            <a:r>
              <a:rPr lang="en-US" sz="2400" dirty="0">
                <a:latin typeface="+mn-lt"/>
              </a:rPr>
              <a:t>) </a:t>
            </a:r>
          </a:p>
          <a:p>
            <a:pPr lvl="1" eaLnBrk="1" hangingPunct="1">
              <a:lnSpc>
                <a:spcPct val="90000"/>
              </a:lnSpc>
            </a:pPr>
            <a:r>
              <a:rPr lang="en-US" sz="2400" dirty="0">
                <a:latin typeface="+mn-lt"/>
              </a:rPr>
              <a:t>{</a:t>
            </a:r>
            <a:br>
              <a:rPr lang="en-US" sz="2400" dirty="0">
                <a:latin typeface="+mn-lt"/>
              </a:rPr>
            </a:br>
            <a:r>
              <a:rPr lang="en-US" sz="2400" dirty="0">
                <a:latin typeface="+mn-lt"/>
              </a:rPr>
              <a:t>  </a:t>
            </a:r>
            <a:r>
              <a:rPr lang="en-US" sz="2400" i="1" dirty="0">
                <a:solidFill>
                  <a:srgbClr val="00B050"/>
                </a:solidFill>
                <a:latin typeface="+mn-lt"/>
              </a:rPr>
              <a:t>/*block of code to be executed if the condition1 is false and condition2 is true*/</a:t>
            </a:r>
            <a:endParaRPr lang="en-US" sz="2400" dirty="0">
              <a:solidFill>
                <a:srgbClr val="00B050"/>
              </a:solidFill>
              <a:latin typeface="+mn-lt"/>
            </a:endParaRPr>
          </a:p>
          <a:p>
            <a:pPr lvl="1" eaLnBrk="1" hangingPunct="1">
              <a:lnSpc>
                <a:spcPct val="90000"/>
              </a:lnSpc>
            </a:pPr>
            <a:r>
              <a:rPr lang="en-US" sz="2400" dirty="0">
                <a:latin typeface="+mn-lt"/>
              </a:rPr>
              <a:t>}</a:t>
            </a:r>
          </a:p>
          <a:p>
            <a:pPr lvl="1" eaLnBrk="1" hangingPunct="1">
              <a:lnSpc>
                <a:spcPct val="90000"/>
              </a:lnSpc>
            </a:pPr>
            <a:r>
              <a:rPr lang="en-US" sz="2400" dirty="0">
                <a:latin typeface="+mn-lt"/>
              </a:rPr>
              <a:t> </a:t>
            </a:r>
            <a:r>
              <a:rPr lang="en-US" sz="2400" dirty="0">
                <a:solidFill>
                  <a:srgbClr val="0070C0"/>
                </a:solidFill>
                <a:latin typeface="+mn-lt"/>
              </a:rPr>
              <a:t>else</a:t>
            </a:r>
          </a:p>
          <a:p>
            <a:pPr lvl="1" eaLnBrk="1" hangingPunct="1">
              <a:lnSpc>
                <a:spcPct val="90000"/>
              </a:lnSpc>
            </a:pPr>
            <a:r>
              <a:rPr lang="en-US" sz="2400" dirty="0">
                <a:latin typeface="+mn-lt"/>
              </a:rPr>
              <a:t>{</a:t>
            </a:r>
            <a:br>
              <a:rPr lang="en-US" sz="2400" dirty="0">
                <a:latin typeface="+mn-lt"/>
              </a:rPr>
            </a:br>
            <a:r>
              <a:rPr lang="en-US" sz="2400" dirty="0">
                <a:latin typeface="+mn-lt"/>
              </a:rPr>
              <a:t> </a:t>
            </a:r>
            <a:r>
              <a:rPr lang="en-US" sz="2400" dirty="0">
                <a:solidFill>
                  <a:srgbClr val="00B050"/>
                </a:solidFill>
                <a:latin typeface="+mn-lt"/>
              </a:rPr>
              <a:t> </a:t>
            </a:r>
            <a:r>
              <a:rPr lang="en-US" sz="2400" i="1" dirty="0">
                <a:solidFill>
                  <a:srgbClr val="00B050"/>
                </a:solidFill>
                <a:latin typeface="+mn-lt"/>
              </a:rPr>
              <a:t>/*block of code to be executed if the condition1 is false and condition2 is false*/</a:t>
            </a:r>
            <a:endParaRPr lang="en-US" sz="2400" dirty="0">
              <a:solidFill>
                <a:srgbClr val="00B050"/>
              </a:solidFill>
              <a:latin typeface="+mn-lt"/>
            </a:endParaRPr>
          </a:p>
          <a:p>
            <a:pPr lvl="1" eaLnBrk="1" hangingPunct="1">
              <a:lnSpc>
                <a:spcPct val="90000"/>
              </a:lnSpc>
            </a:pPr>
            <a:r>
              <a:rPr lang="en-US" sz="2400" dirty="0">
                <a:latin typeface="+mn-lt"/>
              </a:rPr>
              <a:t>}</a:t>
            </a:r>
            <a:endParaRPr lang="en-US" sz="2400" dirty="0">
              <a:solidFill>
                <a:srgbClr val="00B050"/>
              </a:solidFill>
              <a:latin typeface="+mn-lt"/>
            </a:endParaRPr>
          </a:p>
          <a:p>
            <a:pPr lvl="1" eaLnBrk="1" hangingPunct="1">
              <a:lnSpc>
                <a:spcPct val="90000"/>
              </a:lnSpc>
            </a:pPr>
            <a:endParaRPr lang="en-US" sz="1800" dirty="0">
              <a:solidFill>
                <a:srgbClr val="00B050"/>
              </a:solidFill>
              <a:latin typeface="+mn-lt"/>
            </a:endParaRPr>
          </a:p>
        </p:txBody>
      </p:sp>
      <p:sp>
        <p:nvSpPr>
          <p:cNvPr id="5" name="Google Shape;150;p21"/>
          <p:cNvSpPr txBox="1">
            <a:spLocks/>
          </p:cNvSpPr>
          <p:nvPr/>
        </p:nvSpPr>
        <p:spPr>
          <a:xfrm>
            <a:off x="1909823" y="70414"/>
            <a:ext cx="8567261" cy="4756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000"/>
            </a:pPr>
            <a:r>
              <a:rPr lang="en-US" sz="2800" b="1" cap="all" dirty="0">
                <a:solidFill>
                  <a:srgbClr val="C00000"/>
                </a:solidFill>
                <a:latin typeface="+mj-lt"/>
                <a:ea typeface="+mj-ea"/>
                <a:cs typeface="+mj-cs"/>
              </a:rPr>
              <a:t>1. C++ Conditions and If Statements</a:t>
            </a:r>
          </a:p>
        </p:txBody>
      </p:sp>
      <p:sp>
        <p:nvSpPr>
          <p:cNvPr id="2" name="Slide Number Placeholder 1">
            <a:extLst>
              <a:ext uri="{FF2B5EF4-FFF2-40B4-BE49-F238E27FC236}">
                <a16:creationId xmlns:a16="http://schemas.microsoft.com/office/drawing/2014/main" id="{477D015C-7D93-7D28-557F-5DE0BB1B3246}"/>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6660768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5C8BF1-B0E4-49A1-808F-40F2AD30E743}">
  <ds:schemaRefs>
    <ds:schemaRef ds:uri="http://schemas.microsoft.com/office/2006/metadata/properties"/>
    <ds:schemaRef ds:uri="http://purl.org/dc/elements/1.1/"/>
    <ds:schemaRef ds:uri="http://purl.org/dc/terms/"/>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FC8A1C-A436-42C0-AC33-FAFFFAF219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1266</TotalTime>
  <Words>1802</Words>
  <Application>Microsoft Office PowerPoint</Application>
  <PresentationFormat>Widescreen</PresentationFormat>
  <Paragraphs>255</Paragraphs>
  <Slides>26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Gill Sans MT</vt:lpstr>
      <vt:lpstr>Times New Roman</vt:lpstr>
      <vt:lpstr>Wingdings</vt:lpstr>
      <vt:lpstr>Wingdings 2</vt:lpstr>
      <vt:lpstr>Dividend</vt:lpstr>
      <vt:lpstr>Lecture 4     Flow of Control</vt:lpstr>
      <vt:lpstr>Course 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Break and Continue</vt:lpstr>
      <vt:lpstr>C++ Break and Continue</vt:lpstr>
      <vt:lpstr>Break and Continue in While Loop</vt:lpstr>
      <vt:lpstr>Break and Continue in While Loop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DR-Yasser Elawady</dc:creator>
  <cp:lastModifiedBy>Yasser Hamed Ahmed El-Awady</cp:lastModifiedBy>
  <cp:revision>36</cp:revision>
  <dcterms:created xsi:type="dcterms:W3CDTF">2020-10-08T13:37:14Z</dcterms:created>
  <dcterms:modified xsi:type="dcterms:W3CDTF">2025-10-17T16:58:39Z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